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71" r:id="rId2"/>
    <p:sldId id="276" r:id="rId3"/>
    <p:sldId id="274" r:id="rId4"/>
    <p:sldId id="277" r:id="rId5"/>
    <p:sldId id="278" r:id="rId6"/>
    <p:sldId id="279" r:id="rId7"/>
    <p:sldId id="280" r:id="rId8"/>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765994-14B0-564E-E837-C8F717DC8660}" v="5" dt="2026-04-09T03:10:49.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p:restoredTop sz="94658"/>
  </p:normalViewPr>
  <p:slideViewPr>
    <p:cSldViewPr snapToGrid="0">
      <p:cViewPr varScale="1">
        <p:scale>
          <a:sx n="85" d="100"/>
          <a:sy n="85" d="100"/>
        </p:scale>
        <p:origin x="123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C765994-14B0-564E-E837-C8F717DC8660}"/>
    <pc:docChg chg="modSld">
      <pc:chgData name="" userId="" providerId="" clId="Web-{FC765994-14B0-564E-E837-C8F717DC8660}" dt="2026-04-09T03:10:35.681" v="0"/>
      <pc:docMkLst>
        <pc:docMk/>
      </pc:docMkLst>
      <pc:sldChg chg="delSp">
        <pc:chgData name="" userId="" providerId="" clId="Web-{FC765994-14B0-564E-E837-C8F717DC8660}" dt="2026-04-09T03:10:35.681" v="0"/>
        <pc:sldMkLst>
          <pc:docMk/>
          <pc:sldMk cId="0" sldId="271"/>
        </pc:sldMkLst>
        <pc:picChg chg="del">
          <ac:chgData name="" userId="" providerId="" clId="Web-{FC765994-14B0-564E-E837-C8F717DC8660}" dt="2026-04-09T03:10:35.681" v="0"/>
          <ac:picMkLst>
            <pc:docMk/>
            <pc:sldMk cId="0" sldId="271"/>
            <ac:picMk id="7" creationId="{D8E30589-116D-B027-39D6-0532E992831E}"/>
          </ac:picMkLst>
        </pc:picChg>
      </pc:sldChg>
    </pc:docChg>
  </pc:docChgLst>
  <pc:docChgLst>
    <pc:chgData name="Rachelle Lara" userId="S::rlara@telarus.com::52f974bb-b1a5-4ca8-a72e-665b836fc4b3" providerId="AD" clId="Web-{FC765994-14B0-564E-E837-C8F717DC8660}"/>
    <pc:docChg chg="modSld">
      <pc:chgData name="Rachelle Lara" userId="S::rlara@telarus.com::52f974bb-b1a5-4ca8-a72e-665b836fc4b3" providerId="AD" clId="Web-{FC765994-14B0-564E-E837-C8F717DC8660}" dt="2026-04-09T03:10:49.916" v="3" actId="14100"/>
      <pc:docMkLst>
        <pc:docMk/>
      </pc:docMkLst>
      <pc:sldChg chg="modSp">
        <pc:chgData name="Rachelle Lara" userId="S::rlara@telarus.com::52f974bb-b1a5-4ca8-a72e-665b836fc4b3" providerId="AD" clId="Web-{FC765994-14B0-564E-E837-C8F717DC8660}" dt="2026-04-09T03:10:49.916" v="3" actId="14100"/>
        <pc:sldMkLst>
          <pc:docMk/>
          <pc:sldMk cId="0" sldId="271"/>
        </pc:sldMkLst>
        <pc:spChg chg="mod">
          <ac:chgData name="Rachelle Lara" userId="S::rlara@telarus.com::52f974bb-b1a5-4ca8-a72e-665b836fc4b3" providerId="AD" clId="Web-{FC765994-14B0-564E-E837-C8F717DC8660}" dt="2026-04-09T03:10:49.916" v="3" actId="14100"/>
          <ac:spMkLst>
            <pc:docMk/>
            <pc:sldMk cId="0" sldId="271"/>
            <ac:spMk id="8" creationId="{01F8522D-8791-B34D-CC3C-5E3F5A18161F}"/>
          </ac:spMkLst>
        </pc:spChg>
        <pc:picChg chg="mod">
          <ac:chgData name="Rachelle Lara" userId="S::rlara@telarus.com::52f974bb-b1a5-4ca8-a72e-665b836fc4b3" providerId="AD" clId="Web-{FC765994-14B0-564E-E837-C8F717DC8660}" dt="2026-04-09T03:10:42.885" v="2" actId="1076"/>
          <ac:picMkLst>
            <pc:docMk/>
            <pc:sldMk cId="0" sldId="271"/>
            <ac:picMk id="4" creationId="{0ECA5758-0B9F-55F3-5B3E-54ED45262CD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3425"/>
          </a:xfrm>
          <a:prstGeom prst="rect">
            <a:avLst/>
          </a:prstGeom>
        </p:spPr>
        <p:txBody>
          <a:bodyPr vert="horz" lIns="91440" tIns="45720" rIns="91440" bIns="45720" rtlCol="0"/>
          <a:lstStyle>
            <a:lvl1pPr algn="r">
              <a:defRPr sz="1200"/>
            </a:lvl1pPr>
          </a:lstStyle>
          <a:p>
            <a:fld id="{0BEF6B0F-3E86-4B34-B81A-883C7F2EDE7A}" type="datetimeFigureOut">
              <a:t>4/8/2026</a:t>
            </a:fld>
            <a:endParaRPr lang="en-US"/>
          </a:p>
        </p:txBody>
      </p:sp>
      <p:sp>
        <p:nvSpPr>
          <p:cNvPr id="4" name="Slide Image Placeholder 3"/>
          <p:cNvSpPr>
            <a:spLocks noGrp="1" noRot="1" noChangeAspect="1"/>
          </p:cNvSpPr>
          <p:nvPr>
            <p:ph type="sldImg" idx="2"/>
          </p:nvPr>
        </p:nvSpPr>
        <p:spPr>
          <a:xfrm>
            <a:off x="-273050" y="1828800"/>
            <a:ext cx="8775700" cy="493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7040563"/>
            <a:ext cx="6584950" cy="57610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896975"/>
            <a:ext cx="3565525" cy="733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3425"/>
          </a:xfrm>
          <a:prstGeom prst="rect">
            <a:avLst/>
          </a:prstGeom>
        </p:spPr>
        <p:txBody>
          <a:bodyPr vert="horz" lIns="91440" tIns="45720" rIns="91440" bIns="45720" rtlCol="0" anchor="b"/>
          <a:lstStyle>
            <a:lvl1pPr algn="r">
              <a:defRPr sz="1200"/>
            </a:lvl1pPr>
          </a:lstStyle>
          <a:p>
            <a:fld id="{3CAABCA7-7AEE-4B39-ABF9-0E2C523EB7CE}" type="slidenum">
              <a:t>‹#›</a:t>
            </a:fld>
            <a:endParaRPr lang="en-US"/>
          </a:p>
        </p:txBody>
      </p:sp>
    </p:spTree>
    <p:extLst>
      <p:ext uri="{BB962C8B-B14F-4D97-AF65-F5344CB8AC3E}">
        <p14:creationId xmlns:p14="http://schemas.microsoft.com/office/powerpoint/2010/main" val="2231497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24AA-8AE9-48F6-7CBC-AF9B78EC15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01C8C-E7F9-729E-BB4C-BBAB287C1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4821C-3F0D-61D9-B515-01B36945C4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617BB4-8AD1-FBCF-0E6C-FEEF4B4E9F7C}"/>
              </a:ext>
            </a:extLst>
          </p:cNvPr>
          <p:cNvSpPr>
            <a:spLocks noGrp="1"/>
          </p:cNvSpPr>
          <p:nvPr>
            <p:ph type="sldNum" sz="quarter" idx="5"/>
          </p:nvPr>
        </p:nvSpPr>
        <p:spPr/>
        <p:txBody>
          <a:bodyPr/>
          <a:lstStyle/>
          <a:p>
            <a:fld id="{E214121C-3AB0-B448-93D2-B384C9F80C24}" type="slidenum">
              <a:rPr lang="en-US" smtClean="0"/>
              <a:t>2</a:t>
            </a:fld>
            <a:endParaRPr lang="en-US"/>
          </a:p>
        </p:txBody>
      </p:sp>
    </p:spTree>
    <p:extLst>
      <p:ext uri="{BB962C8B-B14F-4D97-AF65-F5344CB8AC3E}">
        <p14:creationId xmlns:p14="http://schemas.microsoft.com/office/powerpoint/2010/main" val="3077306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D46D6-114E-C08E-C398-455E77DF41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E59BD-BBE2-EE78-A260-617E84B59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CC2B2-7BD1-EF73-1C94-998A1B22B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6769BE-BFF7-0B31-1963-4F1CD96C9F5D}"/>
              </a:ext>
            </a:extLst>
          </p:cNvPr>
          <p:cNvSpPr>
            <a:spLocks noGrp="1"/>
          </p:cNvSpPr>
          <p:nvPr>
            <p:ph type="sldNum" sz="quarter" idx="5"/>
          </p:nvPr>
        </p:nvSpPr>
        <p:spPr/>
        <p:txBody>
          <a:bodyPr/>
          <a:lstStyle/>
          <a:p>
            <a:fld id="{E214121C-3AB0-B448-93D2-B384C9F80C24}" type="slidenum">
              <a:rPr lang="en-US" smtClean="0"/>
              <a:t>3</a:t>
            </a:fld>
            <a:endParaRPr lang="en-US"/>
          </a:p>
        </p:txBody>
      </p:sp>
    </p:spTree>
    <p:extLst>
      <p:ext uri="{BB962C8B-B14F-4D97-AF65-F5344CB8AC3E}">
        <p14:creationId xmlns:p14="http://schemas.microsoft.com/office/powerpoint/2010/main" val="108258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0896A-6F11-2509-2CC5-388BBE370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D3CF08-DF8D-6C0C-C2FE-0EF3E82A69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9CB8C-E4BD-6B05-C4B3-5208DBB19C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2C2DAF-BC00-2E5C-C0C6-9746769C1D8E}"/>
              </a:ext>
            </a:extLst>
          </p:cNvPr>
          <p:cNvSpPr>
            <a:spLocks noGrp="1"/>
          </p:cNvSpPr>
          <p:nvPr>
            <p:ph type="sldNum" sz="quarter" idx="5"/>
          </p:nvPr>
        </p:nvSpPr>
        <p:spPr/>
        <p:txBody>
          <a:bodyPr/>
          <a:lstStyle/>
          <a:p>
            <a:fld id="{E214121C-3AB0-B448-93D2-B384C9F80C24}" type="slidenum">
              <a:rPr lang="en-US" smtClean="0"/>
              <a:t>4</a:t>
            </a:fld>
            <a:endParaRPr lang="en-US"/>
          </a:p>
        </p:txBody>
      </p:sp>
    </p:spTree>
    <p:extLst>
      <p:ext uri="{BB962C8B-B14F-4D97-AF65-F5344CB8AC3E}">
        <p14:creationId xmlns:p14="http://schemas.microsoft.com/office/powerpoint/2010/main" val="158628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D8723-7D95-3E20-2A8D-95B7CED98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87F692-FF7E-41DC-E224-DF5E2DF9A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C9674-EBF0-F2FB-F04B-231B9B54C7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CE11FE-1EE7-26EC-FBDC-BA9C2CBB6EF6}"/>
              </a:ext>
            </a:extLst>
          </p:cNvPr>
          <p:cNvSpPr>
            <a:spLocks noGrp="1"/>
          </p:cNvSpPr>
          <p:nvPr>
            <p:ph type="sldNum" sz="quarter" idx="5"/>
          </p:nvPr>
        </p:nvSpPr>
        <p:spPr/>
        <p:txBody>
          <a:bodyPr/>
          <a:lstStyle/>
          <a:p>
            <a:fld id="{E214121C-3AB0-B448-93D2-B384C9F80C24}" type="slidenum">
              <a:rPr lang="en-US" smtClean="0"/>
              <a:t>5</a:t>
            </a:fld>
            <a:endParaRPr lang="en-US"/>
          </a:p>
        </p:txBody>
      </p:sp>
    </p:spTree>
    <p:extLst>
      <p:ext uri="{BB962C8B-B14F-4D97-AF65-F5344CB8AC3E}">
        <p14:creationId xmlns:p14="http://schemas.microsoft.com/office/powerpoint/2010/main" val="287790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E29BB-9D58-CA8C-7269-0FBC6DA13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1973A-5865-41DE-92A9-25CC1C75A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4053B6-B5A3-9EB3-D739-D149A6577E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6CE3D9-BE71-DC07-8E4E-CDFF3F94492B}"/>
              </a:ext>
            </a:extLst>
          </p:cNvPr>
          <p:cNvSpPr>
            <a:spLocks noGrp="1"/>
          </p:cNvSpPr>
          <p:nvPr>
            <p:ph type="sldNum" sz="quarter" idx="5"/>
          </p:nvPr>
        </p:nvSpPr>
        <p:spPr/>
        <p:txBody>
          <a:bodyPr/>
          <a:lstStyle/>
          <a:p>
            <a:fld id="{E214121C-3AB0-B448-93D2-B384C9F80C24}" type="slidenum">
              <a:rPr lang="en-US" smtClean="0"/>
              <a:t>6</a:t>
            </a:fld>
            <a:endParaRPr lang="en-US"/>
          </a:p>
        </p:txBody>
      </p:sp>
    </p:spTree>
    <p:extLst>
      <p:ext uri="{BB962C8B-B14F-4D97-AF65-F5344CB8AC3E}">
        <p14:creationId xmlns:p14="http://schemas.microsoft.com/office/powerpoint/2010/main" val="4080969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FDD3C-902D-97DB-9EBD-FB44D5C0F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261D65-0758-82F6-3F08-350B25B68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9DDBE-E57E-3097-3467-2EFB5F9BB4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D73C3F-3BD2-FDDE-0035-FB461C5DF5E3}"/>
              </a:ext>
            </a:extLst>
          </p:cNvPr>
          <p:cNvSpPr>
            <a:spLocks noGrp="1"/>
          </p:cNvSpPr>
          <p:nvPr>
            <p:ph type="sldNum" sz="quarter" idx="5"/>
          </p:nvPr>
        </p:nvSpPr>
        <p:spPr/>
        <p:txBody>
          <a:bodyPr/>
          <a:lstStyle/>
          <a:p>
            <a:fld id="{E214121C-3AB0-B448-93D2-B384C9F80C24}" type="slidenum">
              <a:rPr lang="en-US" smtClean="0"/>
              <a:t>7</a:t>
            </a:fld>
            <a:endParaRPr lang="en-US"/>
          </a:p>
        </p:txBody>
      </p:sp>
    </p:spTree>
    <p:extLst>
      <p:ext uri="{BB962C8B-B14F-4D97-AF65-F5344CB8AC3E}">
        <p14:creationId xmlns:p14="http://schemas.microsoft.com/office/powerpoint/2010/main" val="123814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4F2FF"/>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4F2FF"/>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4F2FF"/>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4F2FF"/>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4F2FF"/>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4F2FF"/>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4F2FF"/>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4/8/2026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extLst>
      <p:ext uri="{BB962C8B-B14F-4D97-AF65-F5344CB8AC3E}">
        <p14:creationId xmlns:p14="http://schemas.microsoft.com/office/powerpoint/2010/main" val="119526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8.svg"/><Relationship Id="rId5" Type="http://schemas.openxmlformats.org/officeDocument/2006/relationships/image" Target="../media/image7.sv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CA5758-0B9F-55F3-5B3E-54ED45262CD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4630400" cy="8229600"/>
          </a:xfrm>
          <a:prstGeom prst="rect">
            <a:avLst/>
          </a:prstGeom>
        </p:spPr>
      </p:pic>
      <p:sp>
        <p:nvSpPr>
          <p:cNvPr id="8" name="Rectangle 7">
            <a:extLst>
              <a:ext uri="{FF2B5EF4-FFF2-40B4-BE49-F238E27FC236}">
                <a16:creationId xmlns:a16="http://schemas.microsoft.com/office/drawing/2014/main" id="{01F8522D-8791-B34D-CC3C-5E3F5A18161F}"/>
              </a:ext>
            </a:extLst>
          </p:cNvPr>
          <p:cNvSpPr/>
          <p:nvPr/>
        </p:nvSpPr>
        <p:spPr>
          <a:xfrm>
            <a:off x="11367946" y="230505"/>
            <a:ext cx="2676748" cy="12885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157D6"/>
                </a:solidFill>
              </a:rPr>
              <a:t>Your Logo Here</a:t>
            </a:r>
          </a:p>
        </p:txBody>
      </p:sp>
      <p:sp>
        <p:nvSpPr>
          <p:cNvPr id="9" name="Shape 11">
            <a:extLst>
              <a:ext uri="{FF2B5EF4-FFF2-40B4-BE49-F238E27FC236}">
                <a16:creationId xmlns:a16="http://schemas.microsoft.com/office/drawing/2014/main" id="{8281EB5C-594E-1ECE-9DE7-CB3CF19DFC4A}"/>
              </a:ext>
            </a:extLst>
          </p:cNvPr>
          <p:cNvSpPr/>
          <p:nvPr/>
        </p:nvSpPr>
        <p:spPr>
          <a:xfrm>
            <a:off x="733425" y="6471138"/>
            <a:ext cx="13163550" cy="1109513"/>
          </a:xfrm>
          <a:prstGeom prst="roundRect">
            <a:avLst>
              <a:gd name="adj" fmla="val 22258"/>
            </a:avLst>
          </a:prstGeom>
          <a:solidFill>
            <a:schemeClr val="bg1"/>
          </a:solidFill>
          <a:ln>
            <a:solidFill>
              <a:srgbClr val="4BACC6"/>
            </a:solidFill>
          </a:ln>
        </p:spPr>
        <p:txBody>
          <a:bodyPr/>
          <a:lstStyle/>
          <a:p>
            <a:endParaRPr lang="en-US"/>
          </a:p>
        </p:txBody>
      </p:sp>
      <p:sp>
        <p:nvSpPr>
          <p:cNvPr id="2" name="Shape 11">
            <a:extLst>
              <a:ext uri="{FF2B5EF4-FFF2-40B4-BE49-F238E27FC236}">
                <a16:creationId xmlns:a16="http://schemas.microsoft.com/office/drawing/2014/main" id="{F7EA0691-985B-BB56-3FEE-30B40B352BC3}"/>
              </a:ext>
            </a:extLst>
          </p:cNvPr>
          <p:cNvSpPr/>
          <p:nvPr/>
        </p:nvSpPr>
        <p:spPr>
          <a:xfrm>
            <a:off x="733425" y="6471138"/>
            <a:ext cx="13163550" cy="1109513"/>
          </a:xfrm>
          <a:prstGeom prst="roundRect">
            <a:avLst>
              <a:gd name="adj" fmla="val 22258"/>
            </a:avLst>
          </a:prstGeom>
          <a:solidFill>
            <a:srgbClr val="4BACC6">
              <a:alpha val="16863"/>
            </a:srgbClr>
          </a:solidFill>
          <a:ln>
            <a:solidFill>
              <a:srgbClr val="4BACC6"/>
            </a:solidFill>
          </a:ln>
        </p:spPr>
        <p:txBody>
          <a:bodyPr/>
          <a:lstStyle/>
          <a:p>
            <a:endParaRPr lang="en-US"/>
          </a:p>
        </p:txBody>
      </p:sp>
      <p:pic>
        <p:nvPicPr>
          <p:cNvPr id="13" name="Image 8" descr="preencoded.png">
            <a:extLst>
              <a:ext uri="{FF2B5EF4-FFF2-40B4-BE49-F238E27FC236}">
                <a16:creationId xmlns:a16="http://schemas.microsoft.com/office/drawing/2014/main" id="{6BEA3CE0-D0DB-62EF-F445-8ADD234F4F4E}"/>
              </a:ext>
            </a:extLst>
          </p:cNvPr>
          <p:cNvPicPr>
            <a:picLocks noChangeAspect="1"/>
          </p:cNvPicPr>
          <p:nvPr/>
        </p:nvPicPr>
        <p:blipFill>
          <a:blip r:embed="rId4"/>
          <a:stretch>
            <a:fillRect/>
          </a:stretch>
        </p:blipFill>
        <p:spPr>
          <a:xfrm>
            <a:off x="942975" y="6787088"/>
            <a:ext cx="261937" cy="209550"/>
          </a:xfrm>
          <a:prstGeom prst="rect">
            <a:avLst/>
          </a:prstGeom>
        </p:spPr>
      </p:pic>
      <p:sp>
        <p:nvSpPr>
          <p:cNvPr id="14" name="Text 12">
            <a:extLst>
              <a:ext uri="{FF2B5EF4-FFF2-40B4-BE49-F238E27FC236}">
                <a16:creationId xmlns:a16="http://schemas.microsoft.com/office/drawing/2014/main" id="{2B0F86F2-85C8-19A4-067A-A19DDAE81105}"/>
              </a:ext>
            </a:extLst>
          </p:cNvPr>
          <p:cNvSpPr/>
          <p:nvPr/>
        </p:nvSpPr>
        <p:spPr>
          <a:xfrm>
            <a:off x="1383467" y="6730653"/>
            <a:ext cx="12272963" cy="322421"/>
          </a:xfrm>
          <a:prstGeom prst="rect">
            <a:avLst/>
          </a:prstGeom>
          <a:noFill/>
          <a:ln/>
        </p:spPr>
        <p:txBody>
          <a:bodyPr wrap="none" lIns="0" tIns="0" rIns="0" bIns="0" rtlCol="0" anchor="t"/>
          <a:lstStyle/>
          <a:p>
            <a:pPr marL="0" indent="0" algn="l">
              <a:lnSpc>
                <a:spcPts val="2500"/>
              </a:lnSpc>
              <a:buNone/>
            </a:pPr>
            <a:r>
              <a:rPr lang="en-US" dirty="0">
                <a:solidFill>
                  <a:srgbClr val="000000"/>
                </a:solidFill>
                <a:latin typeface="Arial" panose="020B0604020202020204" pitchFamily="34" charset="0"/>
                <a:ea typeface="Inter" pitchFamily="34" charset="-122"/>
                <a:cs typeface="Arial" panose="020B0604020202020204" pitchFamily="34" charset="0"/>
              </a:rPr>
              <a:t>The organizations seeing the most success are not starting with AI. They are starting with the right foundation — </a:t>
            </a:r>
          </a:p>
          <a:p>
            <a:pPr marL="0" indent="0" algn="l">
              <a:lnSpc>
                <a:spcPts val="2500"/>
              </a:lnSpc>
              <a:buNone/>
            </a:pPr>
            <a:r>
              <a:rPr lang="en-US" dirty="0">
                <a:solidFill>
                  <a:srgbClr val="000000"/>
                </a:solidFill>
                <a:latin typeface="Arial" panose="020B0604020202020204" pitchFamily="34" charset="0"/>
                <a:ea typeface="Inter" pitchFamily="34" charset="-122"/>
                <a:cs typeface="Arial" panose="020B0604020202020204" pitchFamily="34" charset="0"/>
              </a:rPr>
              <a:t>then expanding into execution, and finally scaling with structure and strategy.</a:t>
            </a:r>
          </a:p>
          <a:p>
            <a:pPr marL="0" indent="0" algn="l">
              <a:lnSpc>
                <a:spcPts val="2500"/>
              </a:lnSpc>
              <a:buNone/>
            </a:pPr>
            <a:endParaRPr lang="en-US" dirty="0">
              <a:solidFill>
                <a:srgbClr val="000000"/>
              </a:solidFill>
              <a:latin typeface="Arial" panose="020B0604020202020204" pitchFamily="34" charset="0"/>
              <a:ea typeface="Inter" pitchFamily="34" charset="-122"/>
              <a:cs typeface="Arial" panose="020B0604020202020204" pitchFamily="34" charset="0"/>
            </a:endParaRPr>
          </a:p>
        </p:txBody>
      </p:sp>
      <p:grpSp>
        <p:nvGrpSpPr>
          <p:cNvPr id="18" name="Group 17">
            <a:extLst>
              <a:ext uri="{FF2B5EF4-FFF2-40B4-BE49-F238E27FC236}">
                <a16:creationId xmlns:a16="http://schemas.microsoft.com/office/drawing/2014/main" id="{7CCFBFB6-DEB2-CCBC-ACCD-E7A9E5363A97}"/>
              </a:ext>
            </a:extLst>
          </p:cNvPr>
          <p:cNvGrpSpPr/>
          <p:nvPr/>
        </p:nvGrpSpPr>
        <p:grpSpPr>
          <a:xfrm>
            <a:off x="754103" y="936971"/>
            <a:ext cx="1937885" cy="490899"/>
            <a:chOff x="710049" y="1403216"/>
            <a:chExt cx="2163781" cy="490899"/>
          </a:xfrm>
        </p:grpSpPr>
        <p:sp>
          <p:nvSpPr>
            <p:cNvPr id="15" name="Shape 1">
              <a:extLst>
                <a:ext uri="{FF2B5EF4-FFF2-40B4-BE49-F238E27FC236}">
                  <a16:creationId xmlns:a16="http://schemas.microsoft.com/office/drawing/2014/main" id="{66A251DA-AF5D-3185-FA75-D6A363A9072E}"/>
                </a:ext>
              </a:extLst>
            </p:cNvPr>
            <p:cNvSpPr/>
            <p:nvPr/>
          </p:nvSpPr>
          <p:spPr>
            <a:xfrm>
              <a:off x="710049" y="1403216"/>
              <a:ext cx="2163780" cy="490898"/>
            </a:xfrm>
            <a:prstGeom prst="roundRect">
              <a:avLst>
                <a:gd name="adj" fmla="val 42541"/>
              </a:avLst>
            </a:prstGeom>
            <a:solidFill>
              <a:schemeClr val="bg1"/>
            </a:solidFill>
            <a:ln/>
          </p:spPr>
          <p:txBody>
            <a:bodyPr/>
            <a:lstStyle/>
            <a:p>
              <a:endParaRPr lang="en-US" sz="1400">
                <a:solidFill>
                  <a:schemeClr val="bg1"/>
                </a:solidFill>
                <a:latin typeface="Arial" panose="020B0604020202020204" pitchFamily="34" charset="0"/>
                <a:cs typeface="Arial" panose="020B0604020202020204" pitchFamily="34" charset="0"/>
              </a:endParaRPr>
            </a:p>
          </p:txBody>
        </p:sp>
        <p:sp>
          <p:nvSpPr>
            <p:cNvPr id="16" name="Shape 1">
              <a:extLst>
                <a:ext uri="{FF2B5EF4-FFF2-40B4-BE49-F238E27FC236}">
                  <a16:creationId xmlns:a16="http://schemas.microsoft.com/office/drawing/2014/main" id="{B1EEB3FF-520E-AD98-DB9D-D308626BCCCA}"/>
                </a:ext>
              </a:extLst>
            </p:cNvPr>
            <p:cNvSpPr/>
            <p:nvPr/>
          </p:nvSpPr>
          <p:spPr>
            <a:xfrm>
              <a:off x="710050" y="1403217"/>
              <a:ext cx="2163780" cy="490898"/>
            </a:xfrm>
            <a:prstGeom prst="roundRect">
              <a:avLst>
                <a:gd name="adj" fmla="val 42541"/>
              </a:avLst>
            </a:prstGeom>
            <a:solidFill>
              <a:srgbClr val="4BACC6">
                <a:alpha val="17000"/>
              </a:srgbClr>
            </a:solidFill>
            <a:ln>
              <a:solidFill>
                <a:srgbClr val="4BACC6"/>
              </a:solidFill>
            </a:ln>
          </p:spPr>
          <p:txBody>
            <a:bodyPr/>
            <a:lstStyle/>
            <a:p>
              <a:endParaRPr lang="en-US" sz="1400">
                <a:solidFill>
                  <a:schemeClr val="bg1"/>
                </a:solidFill>
                <a:latin typeface="Arial" panose="020B0604020202020204" pitchFamily="34" charset="0"/>
                <a:cs typeface="Arial" panose="020B0604020202020204" pitchFamily="34" charset="0"/>
              </a:endParaRPr>
            </a:p>
          </p:txBody>
        </p:sp>
        <p:sp>
          <p:nvSpPr>
            <p:cNvPr id="17" name="Text 2">
              <a:extLst>
                <a:ext uri="{FF2B5EF4-FFF2-40B4-BE49-F238E27FC236}">
                  <a16:creationId xmlns:a16="http://schemas.microsoft.com/office/drawing/2014/main" id="{B4D57FFC-7B78-32B6-743A-D0F5AD49D9C4}"/>
                </a:ext>
              </a:extLst>
            </p:cNvPr>
            <p:cNvSpPr/>
            <p:nvPr/>
          </p:nvSpPr>
          <p:spPr>
            <a:xfrm>
              <a:off x="710049" y="1458687"/>
              <a:ext cx="2163780" cy="435426"/>
            </a:xfrm>
            <a:prstGeom prst="rect">
              <a:avLst/>
            </a:prstGeom>
            <a:noFill/>
            <a:ln/>
          </p:spPr>
          <p:txBody>
            <a:bodyPr wrap="none" lIns="0" tIns="0" rIns="0" bIns="0" rtlCol="0" anchor="ctr"/>
            <a:lstStyle/>
            <a:p>
              <a:pPr marL="0" indent="0" algn="ctr">
                <a:lnSpc>
                  <a:spcPts val="1350"/>
                </a:lnSpc>
                <a:buNone/>
              </a:pPr>
              <a:r>
                <a:rPr lang="en-US" sz="1400" dirty="0">
                  <a:solidFill>
                    <a:srgbClr val="0D2458"/>
                  </a:solidFill>
                  <a:latin typeface="Arial" panose="020B0604020202020204" pitchFamily="34" charset="0"/>
                  <a:ea typeface="Inter" pitchFamily="34" charset="-122"/>
                  <a:cs typeface="Arial" panose="020B0604020202020204" pitchFamily="34" charset="0"/>
                </a:rPr>
                <a:t>CUSTOMER GUIDE</a:t>
              </a:r>
              <a:endParaRPr lang="en-US" sz="1400" dirty="0">
                <a:latin typeface="Arial" panose="020B0604020202020204" pitchFamily="34" charset="0"/>
                <a:cs typeface="Arial" panose="020B0604020202020204" pitchFamily="34" charset="0"/>
              </a:endParaRPr>
            </a:p>
          </p:txBody>
        </p:sp>
      </p:grpSp>
      <p:sp>
        <p:nvSpPr>
          <p:cNvPr id="19" name="Text 3">
            <a:extLst>
              <a:ext uri="{FF2B5EF4-FFF2-40B4-BE49-F238E27FC236}">
                <a16:creationId xmlns:a16="http://schemas.microsoft.com/office/drawing/2014/main" id="{07E6741C-8204-61C7-2E14-3190F9D29465}"/>
              </a:ext>
            </a:extLst>
          </p:cNvPr>
          <p:cNvSpPr/>
          <p:nvPr/>
        </p:nvSpPr>
        <p:spPr>
          <a:xfrm>
            <a:off x="754103" y="1702916"/>
            <a:ext cx="12319754" cy="771525"/>
          </a:xfrm>
          <a:prstGeom prst="rect">
            <a:avLst/>
          </a:prstGeom>
          <a:noFill/>
          <a:ln/>
        </p:spPr>
        <p:txBody>
          <a:bodyPr wrap="none" lIns="0" tIns="0" rIns="0" bIns="0" rtlCol="0" anchor="t"/>
          <a:lstStyle/>
          <a:p>
            <a:pPr marL="0" indent="0" algn="l">
              <a:lnSpc>
                <a:spcPts val="6050"/>
              </a:lnSpc>
              <a:buNone/>
            </a:pPr>
            <a:r>
              <a:rPr lang="en-US" sz="4000" b="1" i="1" dirty="0">
                <a:solidFill>
                  <a:schemeClr val="bg1"/>
                </a:solidFill>
                <a:latin typeface="Arial" panose="020B0604020202020204" pitchFamily="34" charset="0"/>
                <a:ea typeface="Inter Black" pitchFamily="34" charset="-122"/>
                <a:cs typeface="Arial" panose="020B0604020202020204" pitchFamily="34" charset="0"/>
              </a:rPr>
              <a:t>Turning AI into Real Business Outcomes</a:t>
            </a:r>
            <a:endParaRPr lang="en-US" sz="4000" i="1" dirty="0">
              <a:solidFill>
                <a:schemeClr val="bg1"/>
              </a:solidFill>
              <a:latin typeface="Arial" panose="020B0604020202020204" pitchFamily="34" charset="0"/>
              <a:cs typeface="Arial" panose="020B0604020202020204" pitchFamily="34" charset="0"/>
            </a:endParaRPr>
          </a:p>
        </p:txBody>
      </p:sp>
      <p:sp>
        <p:nvSpPr>
          <p:cNvPr id="20" name="Text 4">
            <a:extLst>
              <a:ext uri="{FF2B5EF4-FFF2-40B4-BE49-F238E27FC236}">
                <a16:creationId xmlns:a16="http://schemas.microsoft.com/office/drawing/2014/main" id="{BAC876BE-FAF7-2C56-B7BB-948E6AA6C179}"/>
              </a:ext>
            </a:extLst>
          </p:cNvPr>
          <p:cNvSpPr/>
          <p:nvPr/>
        </p:nvSpPr>
        <p:spPr>
          <a:xfrm>
            <a:off x="754103" y="2844725"/>
            <a:ext cx="12902327" cy="2129314"/>
          </a:xfrm>
          <a:prstGeom prst="rect">
            <a:avLst/>
          </a:prstGeom>
          <a:noFill/>
          <a:ln/>
        </p:spPr>
        <p:txBody>
          <a:bodyPr wrap="square" lIns="0" tIns="0" rIns="0" bIns="0" rtlCol="0" anchor="t"/>
          <a:lstStyle/>
          <a:p>
            <a:pPr marL="0" indent="0" algn="l">
              <a:lnSpc>
                <a:spcPts val="8350"/>
              </a:lnSpc>
              <a:buNone/>
            </a:pPr>
            <a:r>
              <a:rPr lang="en-US" sz="6700" b="1">
                <a:solidFill>
                  <a:schemeClr val="bg1"/>
                </a:solidFill>
                <a:latin typeface="Arial" panose="020B0604020202020204" pitchFamily="34" charset="0"/>
                <a:ea typeface="Inter Black" pitchFamily="34" charset="-122"/>
                <a:cs typeface="Arial" panose="020B0604020202020204" pitchFamily="34" charset="0"/>
              </a:rPr>
              <a:t>A Practical Path from Exploration to Impact</a:t>
            </a:r>
            <a:endParaRPr lang="en-US" sz="6700">
              <a:solidFill>
                <a:schemeClr val="bg1"/>
              </a:solidFill>
              <a:latin typeface="Arial" panose="020B0604020202020204" pitchFamily="34" charset="0"/>
              <a:cs typeface="Arial" panose="020B0604020202020204" pitchFamily="34" charset="0"/>
            </a:endParaRPr>
          </a:p>
        </p:txBody>
      </p:sp>
      <p:sp>
        <p:nvSpPr>
          <p:cNvPr id="21" name="Text 5">
            <a:extLst>
              <a:ext uri="{FF2B5EF4-FFF2-40B4-BE49-F238E27FC236}">
                <a16:creationId xmlns:a16="http://schemas.microsoft.com/office/drawing/2014/main" id="{7BFE30A6-7D60-DAF2-3E46-2501658FF240}"/>
              </a:ext>
            </a:extLst>
          </p:cNvPr>
          <p:cNvSpPr/>
          <p:nvPr/>
        </p:nvSpPr>
        <p:spPr>
          <a:xfrm>
            <a:off x="754103" y="5344323"/>
            <a:ext cx="12902327" cy="790099"/>
          </a:xfrm>
          <a:prstGeom prst="rect">
            <a:avLst/>
          </a:prstGeom>
          <a:noFill/>
          <a:ln/>
        </p:spPr>
        <p:txBody>
          <a:bodyPr wrap="square" lIns="0" tIns="0" rIns="0" bIns="0" rtlCol="0" anchor="t"/>
          <a:lstStyle/>
          <a:p>
            <a:pPr marL="0" indent="0" algn="l">
              <a:lnSpc>
                <a:spcPts val="3100"/>
              </a:lnSpc>
              <a:buNone/>
            </a:pPr>
            <a:r>
              <a:rPr lang="en-US" dirty="0">
                <a:solidFill>
                  <a:schemeClr val="bg1"/>
                </a:solidFill>
                <a:latin typeface="Arial" panose="020B0604020202020204" pitchFamily="34" charset="0"/>
                <a:ea typeface="Inter" pitchFamily="34" charset="-122"/>
                <a:cs typeface="Arial" panose="020B0604020202020204" pitchFamily="34" charset="0"/>
              </a:rPr>
              <a:t>AI is a priority for most organizations today. But many are finding it difficult to move beyond experimentation into real, measurable results. The challenge is not access to AI — it is </a:t>
            </a:r>
            <a:r>
              <a:rPr lang="en-US" b="1" dirty="0">
                <a:solidFill>
                  <a:schemeClr val="bg1"/>
                </a:solidFill>
                <a:latin typeface="Arial" panose="020B0604020202020204" pitchFamily="34" charset="0"/>
                <a:ea typeface="Inter" pitchFamily="34" charset="-122"/>
                <a:cs typeface="Arial" panose="020B0604020202020204" pitchFamily="34" charset="0"/>
              </a:rPr>
              <a:t>where and how it is being applied.</a:t>
            </a:r>
            <a:endParaRPr lang="en-US"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9C67A-F290-F6A0-02C1-13DC58853803}"/>
            </a:ext>
          </a:extLst>
        </p:cNvPr>
        <p:cNvGrpSpPr/>
        <p:nvPr/>
      </p:nvGrpSpPr>
      <p:grpSpPr>
        <a:xfrm>
          <a:off x="0" y="0"/>
          <a:ext cx="0" cy="0"/>
          <a:chOff x="0" y="0"/>
          <a:chExt cx="0" cy="0"/>
        </a:xfrm>
      </p:grpSpPr>
      <p:pic>
        <p:nvPicPr>
          <p:cNvPr id="5" name="Picture 4" descr="A blue background with circles and lines&#10;&#10;AI-generated content may be incorrect.">
            <a:extLst>
              <a:ext uri="{FF2B5EF4-FFF2-40B4-BE49-F238E27FC236}">
                <a16:creationId xmlns:a16="http://schemas.microsoft.com/office/drawing/2014/main" id="{4DACBD58-5A83-21C4-E8D9-F7F6659EF18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a:ext>
            </a:extLst>
          </a:blip>
          <a:srcRect/>
          <a:stretch>
            <a:fillRect/>
          </a:stretch>
        </p:blipFill>
        <p:spPr>
          <a:xfrm>
            <a:off x="-1" y="0"/>
            <a:ext cx="14636760" cy="2671638"/>
          </a:xfrm>
          <a:prstGeom prst="rect">
            <a:avLst/>
          </a:prstGeom>
          <a:solidFill>
            <a:schemeClr val="bg1"/>
          </a:solidFill>
        </p:spPr>
      </p:pic>
      <p:sp>
        <p:nvSpPr>
          <p:cNvPr id="7" name="Rectangle 6">
            <a:extLst>
              <a:ext uri="{FF2B5EF4-FFF2-40B4-BE49-F238E27FC236}">
                <a16:creationId xmlns:a16="http://schemas.microsoft.com/office/drawing/2014/main" id="{BEC6FC82-2CDC-146F-0945-D43B0E676441}"/>
              </a:ext>
            </a:extLst>
          </p:cNvPr>
          <p:cNvSpPr/>
          <p:nvPr/>
        </p:nvSpPr>
        <p:spPr>
          <a:xfrm>
            <a:off x="0" y="2550102"/>
            <a:ext cx="14630400" cy="152666"/>
          </a:xfrm>
          <a:prstGeom prst="rect">
            <a:avLst/>
          </a:prstGeom>
          <a:solidFill>
            <a:srgbClr val="4BAC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6" name="Title 5">
            <a:extLst>
              <a:ext uri="{FF2B5EF4-FFF2-40B4-BE49-F238E27FC236}">
                <a16:creationId xmlns:a16="http://schemas.microsoft.com/office/drawing/2014/main" id="{B8A8A833-61FE-E7FF-6E4D-AC0F87CF6F21}"/>
              </a:ext>
            </a:extLst>
          </p:cNvPr>
          <p:cNvSpPr>
            <a:spLocks noGrp="1"/>
          </p:cNvSpPr>
          <p:nvPr>
            <p:ph type="title" idx="4294967295"/>
          </p:nvPr>
        </p:nvSpPr>
        <p:spPr>
          <a:xfrm>
            <a:off x="733425" y="577338"/>
            <a:ext cx="13427074" cy="1231106"/>
          </a:xfrm>
          <a:prstGeom prst="rect">
            <a:avLst/>
          </a:prstGeom>
        </p:spPr>
        <p:txBody>
          <a:bodyPr wrap="square" lIns="0" tIns="0" rIns="0" bIns="0" anchor="ctr">
            <a:spAutoFit/>
          </a:bodyPr>
          <a:lstStyle>
            <a:lvl1pPr>
              <a:defRPr sz="3350" b="0" i="0">
                <a:solidFill>
                  <a:srgbClr val="151512"/>
                </a:solidFill>
                <a:latin typeface="DM Sans Medium"/>
                <a:ea typeface="+mj-ea"/>
                <a:cs typeface="DM Sans Medium"/>
              </a:defRPr>
            </a:lvl1pPr>
          </a:lstStyle>
          <a:p>
            <a:pPr algn="l"/>
            <a:r>
              <a:rPr lang="en-US" sz="4000" b="1" dirty="0">
                <a:solidFill>
                  <a:schemeClr val="bg1"/>
                </a:solidFill>
                <a:latin typeface="Arial" panose="020B0604020202020204" pitchFamily="34" charset="0"/>
                <a:cs typeface="Arial" panose="020B0604020202020204" pitchFamily="34" charset="0"/>
              </a:rPr>
              <a:t>A Simple Framework for AI Success</a:t>
            </a:r>
            <a:br>
              <a:rPr lang="en-US" sz="4000" b="1" dirty="0">
                <a:solidFill>
                  <a:schemeClr val="bg1"/>
                </a:solidFill>
                <a:latin typeface="Arial" panose="020B0604020202020204" pitchFamily="34" charset="0"/>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p:txBody>
      </p:sp>
      <p:sp>
        <p:nvSpPr>
          <p:cNvPr id="23" name="Shape 11">
            <a:extLst>
              <a:ext uri="{FF2B5EF4-FFF2-40B4-BE49-F238E27FC236}">
                <a16:creationId xmlns:a16="http://schemas.microsoft.com/office/drawing/2014/main" id="{92EEAA6B-9A34-2241-59BE-C0F490E93E08}"/>
              </a:ext>
            </a:extLst>
          </p:cNvPr>
          <p:cNvSpPr/>
          <p:nvPr/>
        </p:nvSpPr>
        <p:spPr>
          <a:xfrm>
            <a:off x="733425" y="6765908"/>
            <a:ext cx="13163550" cy="1158891"/>
          </a:xfrm>
          <a:prstGeom prst="roundRect">
            <a:avLst>
              <a:gd name="adj" fmla="val 22258"/>
            </a:avLst>
          </a:prstGeom>
          <a:solidFill>
            <a:srgbClr val="4BACC6">
              <a:alpha val="16863"/>
            </a:srgbClr>
          </a:solidFill>
          <a:ln>
            <a:solidFill>
              <a:srgbClr val="4BACC6"/>
            </a:solidFill>
          </a:ln>
        </p:spPr>
        <p:txBody>
          <a:bodyPr/>
          <a:lstStyle/>
          <a:p>
            <a:endParaRPr lang="en-US"/>
          </a:p>
        </p:txBody>
      </p:sp>
      <p:pic>
        <p:nvPicPr>
          <p:cNvPr id="24" name="Image 8" descr="preencoded.png">
            <a:extLst>
              <a:ext uri="{FF2B5EF4-FFF2-40B4-BE49-F238E27FC236}">
                <a16:creationId xmlns:a16="http://schemas.microsoft.com/office/drawing/2014/main" id="{3D0A9DD0-D5C7-6A5C-52E5-0FDDE8B16A21}"/>
              </a:ext>
            </a:extLst>
          </p:cNvPr>
          <p:cNvPicPr>
            <a:picLocks noChangeAspect="1"/>
          </p:cNvPicPr>
          <p:nvPr/>
        </p:nvPicPr>
        <p:blipFill>
          <a:blip r:embed="rId5"/>
          <a:stretch>
            <a:fillRect/>
          </a:stretch>
        </p:blipFill>
        <p:spPr>
          <a:xfrm>
            <a:off x="942975" y="7084818"/>
            <a:ext cx="261937" cy="209550"/>
          </a:xfrm>
          <a:prstGeom prst="rect">
            <a:avLst/>
          </a:prstGeom>
        </p:spPr>
      </p:pic>
      <p:sp>
        <p:nvSpPr>
          <p:cNvPr id="25" name="Text 12">
            <a:extLst>
              <a:ext uri="{FF2B5EF4-FFF2-40B4-BE49-F238E27FC236}">
                <a16:creationId xmlns:a16="http://schemas.microsoft.com/office/drawing/2014/main" id="{4310ECAB-8C32-C794-C6AE-555455C58A3D}"/>
              </a:ext>
            </a:extLst>
          </p:cNvPr>
          <p:cNvSpPr/>
          <p:nvPr/>
        </p:nvSpPr>
        <p:spPr>
          <a:xfrm>
            <a:off x="1383467" y="7028383"/>
            <a:ext cx="12272963" cy="322421"/>
          </a:xfrm>
          <a:prstGeom prst="rect">
            <a:avLst/>
          </a:prstGeom>
          <a:noFill/>
          <a:ln/>
        </p:spPr>
        <p:txBody>
          <a:bodyPr wrap="none" lIns="0" tIns="0" rIns="0" bIns="0" rtlCol="0" anchor="t"/>
          <a:lstStyle/>
          <a:p>
            <a:pPr marL="0" indent="0" algn="l">
              <a:lnSpc>
                <a:spcPts val="2500"/>
              </a:lnSpc>
              <a:buNone/>
            </a:pPr>
            <a:r>
              <a:rPr lang="en-US" dirty="0">
                <a:solidFill>
                  <a:srgbClr val="000000"/>
                </a:solidFill>
                <a:latin typeface="Arial" panose="020B0604020202020204" pitchFamily="34" charset="0"/>
                <a:ea typeface="Inter" pitchFamily="34" charset="-122"/>
                <a:cs typeface="Arial" panose="020B0604020202020204" pitchFamily="34" charset="0"/>
              </a:rPr>
              <a:t>This is not a technology roadmap. It is a business outcomes roadmap — designed to help leaders make confident </a:t>
            </a:r>
          </a:p>
          <a:p>
            <a:pPr marL="0" indent="0" algn="l">
              <a:lnSpc>
                <a:spcPts val="2500"/>
              </a:lnSpc>
              <a:buNone/>
            </a:pPr>
            <a:r>
              <a:rPr lang="en-US" dirty="0">
                <a:solidFill>
                  <a:srgbClr val="000000"/>
                </a:solidFill>
                <a:latin typeface="Arial" panose="020B0604020202020204" pitchFamily="34" charset="0"/>
                <a:ea typeface="Inter" pitchFamily="34" charset="-122"/>
                <a:cs typeface="Arial" panose="020B0604020202020204" pitchFamily="34" charset="0"/>
              </a:rPr>
              <a:t>decisions about where to invest, where to start, and how to grow.</a:t>
            </a:r>
          </a:p>
          <a:p>
            <a:pPr marL="0" indent="0" algn="l">
              <a:lnSpc>
                <a:spcPts val="2500"/>
              </a:lnSpc>
              <a:buNone/>
            </a:pPr>
            <a:endParaRPr lang="en-US" dirty="0">
              <a:solidFill>
                <a:srgbClr val="000000"/>
              </a:solidFill>
              <a:latin typeface="Arial" panose="020B0604020202020204" pitchFamily="34" charset="0"/>
              <a:ea typeface="Inter" pitchFamily="34" charset="-122"/>
              <a:cs typeface="Arial" panose="020B0604020202020204" pitchFamily="34" charset="0"/>
            </a:endParaRPr>
          </a:p>
          <a:p>
            <a:pPr marL="0" indent="0" algn="l">
              <a:lnSpc>
                <a:spcPts val="2500"/>
              </a:lnSpc>
              <a:buNone/>
            </a:pPr>
            <a:endParaRPr lang="en-US" dirty="0">
              <a:solidFill>
                <a:srgbClr val="000000"/>
              </a:solidFill>
              <a:latin typeface="Arial" panose="020B0604020202020204" pitchFamily="34" charset="0"/>
              <a:ea typeface="Inter" pitchFamily="34" charset="-122"/>
              <a:cs typeface="Arial" panose="020B0604020202020204" pitchFamily="34" charset="0"/>
            </a:endParaRPr>
          </a:p>
        </p:txBody>
      </p:sp>
      <p:sp>
        <p:nvSpPr>
          <p:cNvPr id="2" name="TextBox 1">
            <a:extLst>
              <a:ext uri="{FF2B5EF4-FFF2-40B4-BE49-F238E27FC236}">
                <a16:creationId xmlns:a16="http://schemas.microsoft.com/office/drawing/2014/main" id="{0959FD4E-DAC3-CA72-A165-5429DFD70D17}"/>
              </a:ext>
            </a:extLst>
          </p:cNvPr>
          <p:cNvSpPr txBox="1"/>
          <p:nvPr/>
        </p:nvSpPr>
        <p:spPr>
          <a:xfrm>
            <a:off x="727066" y="1378370"/>
            <a:ext cx="13169909" cy="1179234"/>
          </a:xfrm>
          <a:prstGeom prst="rect">
            <a:avLst/>
          </a:prstGeom>
          <a:noFill/>
        </p:spPr>
        <p:txBody>
          <a:bodyPr wrap="square" lIns="0">
            <a:spAutoFit/>
          </a:bodyPr>
          <a:lstStyle/>
          <a:p>
            <a:pPr algn="l">
              <a:lnSpc>
                <a:spcPts val="2850"/>
              </a:lnSpc>
              <a:buNone/>
              <a:tabLst>
                <a:tab pos="1825625" algn="l"/>
              </a:tabLst>
            </a:pPr>
            <a:r>
              <a:rPr lang="en-US" sz="2200" dirty="0">
                <a:solidFill>
                  <a:schemeClr val="bg1"/>
                </a:solidFill>
                <a:latin typeface="Arial" panose="020B0604020202020204" pitchFamily="34" charset="0"/>
                <a:ea typeface="Inter" pitchFamily="34" charset="-122"/>
                <a:cs typeface="Arial" panose="020B0604020202020204" pitchFamily="34" charset="0"/>
              </a:rPr>
              <a:t>Sustainable AI impact is built in three stages. Each stage prepares the next — and together they create a clear, repeatable path from initial exploration to measurable business value.</a:t>
            </a:r>
          </a:p>
          <a:p>
            <a:pPr algn="l">
              <a:lnSpc>
                <a:spcPts val="2850"/>
              </a:lnSpc>
              <a:buNone/>
              <a:tabLst>
                <a:tab pos="1825625" algn="l"/>
              </a:tabLst>
            </a:pPr>
            <a:endParaRPr lang="en-US" sz="2200" dirty="0">
              <a:solidFill>
                <a:schemeClr val="bg1"/>
              </a:solidFill>
              <a:latin typeface="Arial" panose="020B0604020202020204" pitchFamily="34" charset="0"/>
              <a:ea typeface="Inter" pitchFamily="34" charset="-122"/>
              <a:cs typeface="Arial" panose="020B0604020202020204" pitchFamily="34" charset="0"/>
            </a:endParaRPr>
          </a:p>
        </p:txBody>
      </p:sp>
      <p:pic>
        <p:nvPicPr>
          <p:cNvPr id="21" name="Image 0" descr="preencoded.png">
            <a:extLst>
              <a:ext uri="{FF2B5EF4-FFF2-40B4-BE49-F238E27FC236}">
                <a16:creationId xmlns:a16="http://schemas.microsoft.com/office/drawing/2014/main" id="{8E082FE8-C1C9-A514-EF68-0EB24194ED91}"/>
              </a:ext>
            </a:extLst>
          </p:cNvPr>
          <p:cNvPicPr>
            <a:picLocks noChangeAspect="1"/>
          </p:cNvPicPr>
          <p:nvPr/>
        </p:nvPicPr>
        <p:blipFill>
          <a:blip r:embed="rId6"/>
          <a:stretch>
            <a:fillRect/>
          </a:stretch>
        </p:blipFill>
        <p:spPr>
          <a:xfrm>
            <a:off x="3350839" y="2686229"/>
            <a:ext cx="7227514" cy="4033957"/>
          </a:xfrm>
          <a:prstGeom prst="rect">
            <a:avLst/>
          </a:prstGeom>
        </p:spPr>
      </p:pic>
      <p:pic>
        <p:nvPicPr>
          <p:cNvPr id="22" name="Image 1" descr="preencoded.png">
            <a:extLst>
              <a:ext uri="{FF2B5EF4-FFF2-40B4-BE49-F238E27FC236}">
                <a16:creationId xmlns:a16="http://schemas.microsoft.com/office/drawing/2014/main" id="{A7270B96-9ACE-2EB6-3A91-AA0D6F824481}"/>
              </a:ext>
            </a:extLst>
          </p:cNvPr>
          <p:cNvPicPr>
            <a:picLocks noChangeAspect="1"/>
          </p:cNvPicPr>
          <p:nvPr/>
        </p:nvPicPr>
        <p:blipFill>
          <a:blip r:embed="rId7"/>
          <a:stretch>
            <a:fillRect/>
          </a:stretch>
        </p:blipFill>
        <p:spPr>
          <a:xfrm>
            <a:off x="3350839" y="2686229"/>
            <a:ext cx="7227514" cy="4033957"/>
          </a:xfrm>
          <a:prstGeom prst="rect">
            <a:avLst/>
          </a:prstGeom>
        </p:spPr>
      </p:pic>
    </p:spTree>
    <p:extLst>
      <p:ext uri="{BB962C8B-B14F-4D97-AF65-F5344CB8AC3E}">
        <p14:creationId xmlns:p14="http://schemas.microsoft.com/office/powerpoint/2010/main" val="594396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B81FE-C64A-3325-EE58-FD52F0D50433}"/>
            </a:ext>
          </a:extLst>
        </p:cNvPr>
        <p:cNvGrpSpPr/>
        <p:nvPr/>
      </p:nvGrpSpPr>
      <p:grpSpPr>
        <a:xfrm>
          <a:off x="0" y="0"/>
          <a:ext cx="0" cy="0"/>
          <a:chOff x="0" y="0"/>
          <a:chExt cx="0" cy="0"/>
        </a:xfrm>
      </p:grpSpPr>
      <p:pic>
        <p:nvPicPr>
          <p:cNvPr id="5" name="Picture 4" descr="A blue background with circles and lines&#10;&#10;AI-generated content may be incorrect.">
            <a:extLst>
              <a:ext uri="{FF2B5EF4-FFF2-40B4-BE49-F238E27FC236}">
                <a16:creationId xmlns:a16="http://schemas.microsoft.com/office/drawing/2014/main" id="{3BFC0D02-DECB-3C9C-D92D-9EC9A621DAF9}"/>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a:ext>
            </a:extLst>
          </a:blip>
          <a:srcRect/>
          <a:stretch>
            <a:fillRect/>
          </a:stretch>
        </p:blipFill>
        <p:spPr>
          <a:xfrm>
            <a:off x="-1" y="0"/>
            <a:ext cx="14636760" cy="2671638"/>
          </a:xfrm>
          <a:prstGeom prst="rect">
            <a:avLst/>
          </a:prstGeom>
          <a:solidFill>
            <a:schemeClr val="bg1"/>
          </a:solidFill>
        </p:spPr>
      </p:pic>
      <p:sp>
        <p:nvSpPr>
          <p:cNvPr id="7" name="Rectangle 6">
            <a:extLst>
              <a:ext uri="{FF2B5EF4-FFF2-40B4-BE49-F238E27FC236}">
                <a16:creationId xmlns:a16="http://schemas.microsoft.com/office/drawing/2014/main" id="{2E44FF80-3BFC-C7AD-E6DC-17A18453982B}"/>
              </a:ext>
            </a:extLst>
          </p:cNvPr>
          <p:cNvSpPr/>
          <p:nvPr/>
        </p:nvSpPr>
        <p:spPr>
          <a:xfrm>
            <a:off x="0" y="2550102"/>
            <a:ext cx="14630400" cy="152666"/>
          </a:xfrm>
          <a:prstGeom prst="rect">
            <a:avLst/>
          </a:prstGeom>
          <a:solidFill>
            <a:srgbClr val="4BAC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6" name="Title 5">
            <a:extLst>
              <a:ext uri="{FF2B5EF4-FFF2-40B4-BE49-F238E27FC236}">
                <a16:creationId xmlns:a16="http://schemas.microsoft.com/office/drawing/2014/main" id="{BBFFD7DF-1BA5-3830-B7DA-7F1FFE6E0627}"/>
              </a:ext>
            </a:extLst>
          </p:cNvPr>
          <p:cNvSpPr>
            <a:spLocks noGrp="1"/>
          </p:cNvSpPr>
          <p:nvPr>
            <p:ph type="title" idx="4294967295"/>
          </p:nvPr>
        </p:nvSpPr>
        <p:spPr>
          <a:xfrm>
            <a:off x="733425" y="1095618"/>
            <a:ext cx="13427074" cy="615553"/>
          </a:xfrm>
          <a:prstGeom prst="rect">
            <a:avLst/>
          </a:prstGeom>
        </p:spPr>
        <p:txBody>
          <a:bodyPr wrap="square" lIns="0" tIns="0" rIns="0" bIns="0" anchor="ctr">
            <a:spAutoFit/>
          </a:bodyPr>
          <a:lstStyle>
            <a:lvl1pPr>
              <a:defRPr sz="3350" b="0" i="0">
                <a:solidFill>
                  <a:srgbClr val="151512"/>
                </a:solidFill>
                <a:latin typeface="DM Sans Medium"/>
                <a:ea typeface="+mj-ea"/>
                <a:cs typeface="DM Sans Medium"/>
              </a:defRPr>
            </a:lvl1pPr>
          </a:lstStyle>
          <a:p>
            <a:pPr algn="l"/>
            <a:r>
              <a:rPr lang="en-US" sz="4000" b="1" dirty="0">
                <a:solidFill>
                  <a:schemeClr val="bg1"/>
                </a:solidFill>
                <a:latin typeface="Arial" panose="020B0604020202020204" pitchFamily="34" charset="0"/>
                <a:cs typeface="Arial" panose="020B0604020202020204" pitchFamily="34" charset="0"/>
              </a:rPr>
              <a:t>Foundation: Start Where Your Data Lives</a:t>
            </a:r>
          </a:p>
        </p:txBody>
      </p:sp>
      <p:grpSp>
        <p:nvGrpSpPr>
          <p:cNvPr id="4" name="Group 3">
            <a:extLst>
              <a:ext uri="{FF2B5EF4-FFF2-40B4-BE49-F238E27FC236}">
                <a16:creationId xmlns:a16="http://schemas.microsoft.com/office/drawing/2014/main" id="{95BE795E-41E0-EC90-79C8-1BEEE9F90B3F}"/>
              </a:ext>
            </a:extLst>
          </p:cNvPr>
          <p:cNvGrpSpPr/>
          <p:nvPr/>
        </p:nvGrpSpPr>
        <p:grpSpPr>
          <a:xfrm>
            <a:off x="718246" y="524599"/>
            <a:ext cx="1092266" cy="354198"/>
            <a:chOff x="710049" y="1403216"/>
            <a:chExt cx="2163781" cy="490899"/>
          </a:xfrm>
        </p:grpSpPr>
        <p:sp>
          <p:nvSpPr>
            <p:cNvPr id="8" name="Shape 1">
              <a:extLst>
                <a:ext uri="{FF2B5EF4-FFF2-40B4-BE49-F238E27FC236}">
                  <a16:creationId xmlns:a16="http://schemas.microsoft.com/office/drawing/2014/main" id="{356DF913-275E-0817-3011-D87446B66FE6}"/>
                </a:ext>
              </a:extLst>
            </p:cNvPr>
            <p:cNvSpPr/>
            <p:nvPr/>
          </p:nvSpPr>
          <p:spPr>
            <a:xfrm>
              <a:off x="710049" y="1403216"/>
              <a:ext cx="2163780" cy="490898"/>
            </a:xfrm>
            <a:prstGeom prst="roundRect">
              <a:avLst>
                <a:gd name="adj" fmla="val 42541"/>
              </a:avLst>
            </a:prstGeom>
            <a:solidFill>
              <a:schemeClr val="bg1"/>
            </a:solidFill>
            <a:ln/>
          </p:spPr>
          <p:txBody>
            <a:bodyPr/>
            <a:lstStyle/>
            <a:p>
              <a:endParaRPr lang="en-US" sz="1400">
                <a:solidFill>
                  <a:schemeClr val="bg1"/>
                </a:solidFill>
                <a:latin typeface="Arial" panose="020B0604020202020204" pitchFamily="34" charset="0"/>
                <a:cs typeface="Arial" panose="020B0604020202020204" pitchFamily="34" charset="0"/>
              </a:endParaRPr>
            </a:p>
          </p:txBody>
        </p:sp>
        <p:sp>
          <p:nvSpPr>
            <p:cNvPr id="9" name="Shape 1">
              <a:extLst>
                <a:ext uri="{FF2B5EF4-FFF2-40B4-BE49-F238E27FC236}">
                  <a16:creationId xmlns:a16="http://schemas.microsoft.com/office/drawing/2014/main" id="{88491D82-5D46-7506-CEAF-9F32173728E2}"/>
                </a:ext>
              </a:extLst>
            </p:cNvPr>
            <p:cNvSpPr/>
            <p:nvPr/>
          </p:nvSpPr>
          <p:spPr>
            <a:xfrm>
              <a:off x="710050" y="1403217"/>
              <a:ext cx="2163780" cy="490898"/>
            </a:xfrm>
            <a:prstGeom prst="roundRect">
              <a:avLst>
                <a:gd name="adj" fmla="val 42541"/>
              </a:avLst>
            </a:prstGeom>
            <a:solidFill>
              <a:srgbClr val="4BACC6">
                <a:alpha val="17000"/>
              </a:srgbClr>
            </a:solidFill>
            <a:ln>
              <a:solidFill>
                <a:srgbClr val="4BACC6"/>
              </a:solidFill>
            </a:ln>
          </p:spPr>
          <p:txBody>
            <a:bodyPr/>
            <a:lstStyle/>
            <a:p>
              <a:endParaRPr lang="en-US" sz="1400">
                <a:solidFill>
                  <a:schemeClr val="bg1"/>
                </a:solidFill>
                <a:latin typeface="Arial" panose="020B0604020202020204" pitchFamily="34" charset="0"/>
                <a:cs typeface="Arial" panose="020B0604020202020204" pitchFamily="34" charset="0"/>
              </a:endParaRPr>
            </a:p>
          </p:txBody>
        </p:sp>
        <p:sp>
          <p:nvSpPr>
            <p:cNvPr id="10" name="Text 2">
              <a:extLst>
                <a:ext uri="{FF2B5EF4-FFF2-40B4-BE49-F238E27FC236}">
                  <a16:creationId xmlns:a16="http://schemas.microsoft.com/office/drawing/2014/main" id="{8FB6E13E-6142-9361-A1D9-5F411A18CCFC}"/>
                </a:ext>
              </a:extLst>
            </p:cNvPr>
            <p:cNvSpPr/>
            <p:nvPr/>
          </p:nvSpPr>
          <p:spPr>
            <a:xfrm>
              <a:off x="710049" y="1458687"/>
              <a:ext cx="2163780" cy="435426"/>
            </a:xfrm>
            <a:prstGeom prst="rect">
              <a:avLst/>
            </a:prstGeom>
            <a:noFill/>
            <a:ln/>
          </p:spPr>
          <p:txBody>
            <a:bodyPr wrap="none" lIns="0" tIns="0" rIns="0" bIns="0" rtlCol="0" anchor="ctr"/>
            <a:lstStyle/>
            <a:p>
              <a:pPr marL="0" indent="0" algn="ctr">
                <a:lnSpc>
                  <a:spcPts val="1350"/>
                </a:lnSpc>
                <a:buNone/>
              </a:pPr>
              <a:r>
                <a:rPr lang="en-US" sz="1400" dirty="0">
                  <a:solidFill>
                    <a:srgbClr val="0D2458"/>
                  </a:solidFill>
                  <a:latin typeface="Arial" panose="020B0604020202020204" pitchFamily="34" charset="0"/>
                  <a:ea typeface="Inter" pitchFamily="34" charset="-122"/>
                  <a:cs typeface="Arial" panose="020B0604020202020204" pitchFamily="34" charset="0"/>
                </a:rPr>
                <a:t>STAGE 1</a:t>
              </a:r>
              <a:endParaRPr lang="en-US" sz="1400" dirty="0">
                <a:latin typeface="Arial" panose="020B0604020202020204" pitchFamily="34" charset="0"/>
                <a:cs typeface="Arial" panose="020B0604020202020204" pitchFamily="34" charset="0"/>
              </a:endParaRPr>
            </a:p>
          </p:txBody>
        </p:sp>
      </p:grpSp>
      <p:sp>
        <p:nvSpPr>
          <p:cNvPr id="11" name="Text 3">
            <a:extLst>
              <a:ext uri="{FF2B5EF4-FFF2-40B4-BE49-F238E27FC236}">
                <a16:creationId xmlns:a16="http://schemas.microsoft.com/office/drawing/2014/main" id="{38682FE9-418F-DC1D-BDF6-A9712ABD1A9E}"/>
              </a:ext>
            </a:extLst>
          </p:cNvPr>
          <p:cNvSpPr/>
          <p:nvPr/>
        </p:nvSpPr>
        <p:spPr>
          <a:xfrm>
            <a:off x="733425" y="3116634"/>
            <a:ext cx="13110912" cy="1146334"/>
          </a:xfrm>
          <a:prstGeom prst="rect">
            <a:avLst/>
          </a:prstGeom>
          <a:noFill/>
          <a:ln/>
        </p:spPr>
        <p:txBody>
          <a:bodyPr wrap="square" lIns="0" tIns="0" rIns="0" bIns="0" rtlCol="0" anchor="t"/>
          <a:lstStyle/>
          <a:p>
            <a:pPr marL="0" indent="0" algn="l">
              <a:lnSpc>
                <a:spcPts val="2450"/>
              </a:lnSpc>
              <a:buNone/>
            </a:pPr>
            <a:r>
              <a:rPr lang="en-US" sz="1600" dirty="0">
                <a:solidFill>
                  <a:srgbClr val="0D2458"/>
                </a:solidFill>
                <a:latin typeface="Arial" panose="020B0604020202020204" pitchFamily="34" charset="0"/>
                <a:ea typeface="Inter" pitchFamily="34" charset="-122"/>
                <a:cs typeface="Arial" panose="020B0604020202020204" pitchFamily="34" charset="0"/>
              </a:rPr>
              <a:t>Every interaction across your organization — whether with customers or employees — creates valuable data. When communication is fragmented, that data is incomplete and difficult to use. When it is unified, it creates the context AI needs to deliver meaningful results. Building the right foundation is not about technology for its own sake. It is about creating the conditions under which AI can actually work.</a:t>
            </a:r>
            <a:endParaRPr lang="en-US" sz="1600" dirty="0">
              <a:latin typeface="Arial" panose="020B0604020202020204" pitchFamily="34" charset="0"/>
              <a:cs typeface="Arial" panose="020B0604020202020204" pitchFamily="34" charset="0"/>
            </a:endParaRPr>
          </a:p>
        </p:txBody>
      </p:sp>
      <p:sp>
        <p:nvSpPr>
          <p:cNvPr id="12" name="Text 4">
            <a:extLst>
              <a:ext uri="{FF2B5EF4-FFF2-40B4-BE49-F238E27FC236}">
                <a16:creationId xmlns:a16="http://schemas.microsoft.com/office/drawing/2014/main" id="{F43E985E-9FB7-96C9-D9B7-A3A76CEE7059}"/>
              </a:ext>
            </a:extLst>
          </p:cNvPr>
          <p:cNvSpPr/>
          <p:nvPr/>
        </p:nvSpPr>
        <p:spPr>
          <a:xfrm>
            <a:off x="733425" y="4602058"/>
            <a:ext cx="3585329" cy="310158"/>
          </a:xfrm>
          <a:prstGeom prst="rect">
            <a:avLst/>
          </a:prstGeom>
          <a:noFill/>
          <a:ln/>
        </p:spPr>
        <p:txBody>
          <a:bodyPr wrap="none" lIns="0" tIns="0" rIns="0" bIns="0" rtlCol="0" anchor="t"/>
          <a:lstStyle/>
          <a:p>
            <a:pPr marL="0" indent="0" algn="l">
              <a:lnSpc>
                <a:spcPts val="2400"/>
              </a:lnSpc>
              <a:buNone/>
            </a:pPr>
            <a:r>
              <a:rPr lang="en-US" sz="2400" b="1">
                <a:solidFill>
                  <a:srgbClr val="0D2458"/>
                </a:solidFill>
                <a:latin typeface="Arial" panose="020B0604020202020204" pitchFamily="34" charset="0"/>
                <a:ea typeface="Inter Black" pitchFamily="34" charset="-122"/>
                <a:cs typeface="Arial" panose="020B0604020202020204" pitchFamily="34" charset="0"/>
              </a:rPr>
              <a:t>Why Foundation Comes First</a:t>
            </a:r>
            <a:endParaRPr lang="en-US" sz="2400">
              <a:latin typeface="Arial" panose="020B0604020202020204" pitchFamily="34" charset="0"/>
              <a:cs typeface="Arial" panose="020B0604020202020204" pitchFamily="34" charset="0"/>
            </a:endParaRPr>
          </a:p>
        </p:txBody>
      </p:sp>
      <p:sp>
        <p:nvSpPr>
          <p:cNvPr id="13" name="Text 5">
            <a:extLst>
              <a:ext uri="{FF2B5EF4-FFF2-40B4-BE49-F238E27FC236}">
                <a16:creationId xmlns:a16="http://schemas.microsoft.com/office/drawing/2014/main" id="{06B01498-C9AD-60D2-35B3-ACDACE865FF4}"/>
              </a:ext>
            </a:extLst>
          </p:cNvPr>
          <p:cNvSpPr/>
          <p:nvPr/>
        </p:nvSpPr>
        <p:spPr>
          <a:xfrm>
            <a:off x="733425" y="5071760"/>
            <a:ext cx="6581775" cy="1432917"/>
          </a:xfrm>
          <a:prstGeom prst="rect">
            <a:avLst/>
          </a:prstGeom>
          <a:noFill/>
          <a:ln/>
        </p:spPr>
        <p:txBody>
          <a:bodyPr wrap="square" lIns="0" tIns="0" rIns="0" bIns="0" rtlCol="0" anchor="t"/>
          <a:lstStyle/>
          <a:p>
            <a:pPr marL="0" indent="0" algn="l">
              <a:lnSpc>
                <a:spcPts val="2450"/>
              </a:lnSpc>
              <a:buNone/>
            </a:pPr>
            <a:r>
              <a:rPr lang="en-US" sz="1600" dirty="0">
                <a:solidFill>
                  <a:srgbClr val="0D2458"/>
                </a:solidFill>
                <a:latin typeface="Arial" panose="020B0604020202020204" pitchFamily="34" charset="0"/>
                <a:ea typeface="Inter" pitchFamily="34" charset="-122"/>
                <a:cs typeface="Arial" panose="020B0604020202020204" pitchFamily="34" charset="0"/>
              </a:rPr>
              <a:t>Organizations that skip this step often find that AI tools underperform </a:t>
            </a:r>
            <a:br>
              <a:rPr lang="en-US" sz="1600" dirty="0">
                <a:solidFill>
                  <a:srgbClr val="0D2458"/>
                </a:solidFill>
                <a:latin typeface="Arial" panose="020B0604020202020204" pitchFamily="34" charset="0"/>
                <a:ea typeface="Inter" pitchFamily="34" charset="-122"/>
                <a:cs typeface="Arial" panose="020B0604020202020204" pitchFamily="34" charset="0"/>
              </a:rPr>
            </a:br>
            <a:r>
              <a:rPr lang="en-US" sz="1600" dirty="0">
                <a:solidFill>
                  <a:srgbClr val="0D2458"/>
                </a:solidFill>
                <a:latin typeface="Arial" panose="020B0604020202020204" pitchFamily="34" charset="0"/>
                <a:ea typeface="Inter" pitchFamily="34" charset="-122"/>
                <a:cs typeface="Arial" panose="020B0604020202020204" pitchFamily="34" charset="0"/>
              </a:rPr>
              <a:t>— not because the tools are flawed, but because the underlying data is fragmented, inconsistent, or inaccessible. A unified communication and data foundation solves this before it becomes a barrier to progress.</a:t>
            </a:r>
            <a:endParaRPr lang="en-US" sz="1600" dirty="0">
              <a:latin typeface="Arial" panose="020B0604020202020204" pitchFamily="34" charset="0"/>
              <a:cs typeface="Arial" panose="020B0604020202020204" pitchFamily="34" charset="0"/>
            </a:endParaRPr>
          </a:p>
        </p:txBody>
      </p:sp>
      <p:sp>
        <p:nvSpPr>
          <p:cNvPr id="14" name="Text 6">
            <a:extLst>
              <a:ext uri="{FF2B5EF4-FFF2-40B4-BE49-F238E27FC236}">
                <a16:creationId xmlns:a16="http://schemas.microsoft.com/office/drawing/2014/main" id="{25D5CBBF-2034-8456-ACBF-1847C340F5C8}"/>
              </a:ext>
            </a:extLst>
          </p:cNvPr>
          <p:cNvSpPr/>
          <p:nvPr/>
        </p:nvSpPr>
        <p:spPr>
          <a:xfrm>
            <a:off x="733425" y="6536761"/>
            <a:ext cx="6006227" cy="971431"/>
          </a:xfrm>
          <a:prstGeom prst="rect">
            <a:avLst/>
          </a:prstGeom>
          <a:noFill/>
          <a:ln/>
        </p:spPr>
        <p:txBody>
          <a:bodyPr wrap="square" lIns="0" tIns="0" rIns="0" bIns="0" rtlCol="0" anchor="t"/>
          <a:lstStyle/>
          <a:p>
            <a:pPr marL="342900" indent="-342900" algn="l">
              <a:lnSpc>
                <a:spcPts val="2450"/>
              </a:lnSpc>
              <a:buSzPct val="100000"/>
              <a:buChar char="•"/>
            </a:pPr>
            <a:r>
              <a:rPr lang="en-US" sz="1600" dirty="0">
                <a:solidFill>
                  <a:srgbClr val="0D2458"/>
                </a:solidFill>
                <a:latin typeface="Arial" panose="020B0604020202020204" pitchFamily="34" charset="0"/>
                <a:ea typeface="Inter" pitchFamily="34" charset="-122"/>
                <a:cs typeface="Arial" panose="020B0604020202020204" pitchFamily="34" charset="0"/>
              </a:rPr>
              <a:t>Better visibility into customer and employee interactions</a:t>
            </a:r>
            <a:endParaRPr lang="en-US" sz="1600" dirty="0">
              <a:latin typeface="Arial" panose="020B0604020202020204" pitchFamily="34" charset="0"/>
              <a:cs typeface="Arial" panose="020B0604020202020204" pitchFamily="34" charset="0"/>
            </a:endParaRPr>
          </a:p>
          <a:p>
            <a:pPr marL="342900" indent="-342900" algn="l">
              <a:lnSpc>
                <a:spcPts val="2450"/>
              </a:lnSpc>
              <a:buSzPct val="100000"/>
              <a:buChar char="•"/>
            </a:pPr>
            <a:r>
              <a:rPr lang="en-US" sz="1600" dirty="0">
                <a:solidFill>
                  <a:srgbClr val="0D2458"/>
                </a:solidFill>
                <a:latin typeface="Arial" panose="020B0604020202020204" pitchFamily="34" charset="0"/>
                <a:ea typeface="Inter" pitchFamily="34" charset="-122"/>
                <a:cs typeface="Arial" panose="020B0604020202020204" pitchFamily="34" charset="0"/>
              </a:rPr>
              <a:t>More consistent experiences across every channel</a:t>
            </a:r>
            <a:endParaRPr lang="en-US" sz="1600" dirty="0">
              <a:latin typeface="Arial" panose="020B0604020202020204" pitchFamily="34" charset="0"/>
              <a:cs typeface="Arial" panose="020B0604020202020204" pitchFamily="34" charset="0"/>
            </a:endParaRPr>
          </a:p>
          <a:p>
            <a:pPr marL="342900" indent="-342900" algn="l">
              <a:lnSpc>
                <a:spcPts val="2450"/>
              </a:lnSpc>
              <a:buSzPct val="100000"/>
              <a:buChar char="•"/>
            </a:pPr>
            <a:r>
              <a:rPr lang="en-US" sz="1600" dirty="0">
                <a:solidFill>
                  <a:srgbClr val="0D2458"/>
                </a:solidFill>
                <a:latin typeface="Arial" panose="020B0604020202020204" pitchFamily="34" charset="0"/>
                <a:ea typeface="Inter" pitchFamily="34" charset="-122"/>
                <a:cs typeface="Arial" panose="020B0604020202020204" pitchFamily="34" charset="0"/>
              </a:rPr>
              <a:t>Stronger, more usable data for AI to act on</a:t>
            </a:r>
            <a:endParaRPr lang="en-US" sz="1600" dirty="0">
              <a:latin typeface="Arial" panose="020B0604020202020204" pitchFamily="34" charset="0"/>
              <a:cs typeface="Arial" panose="020B0604020202020204" pitchFamily="34" charset="0"/>
            </a:endParaRPr>
          </a:p>
        </p:txBody>
      </p:sp>
      <p:sp>
        <p:nvSpPr>
          <p:cNvPr id="15" name="Shape 7">
            <a:extLst>
              <a:ext uri="{FF2B5EF4-FFF2-40B4-BE49-F238E27FC236}">
                <a16:creationId xmlns:a16="http://schemas.microsoft.com/office/drawing/2014/main" id="{998623A4-B8C7-D46C-E26D-B1E9B6A68E9C}"/>
              </a:ext>
            </a:extLst>
          </p:cNvPr>
          <p:cNvSpPr/>
          <p:nvPr/>
        </p:nvSpPr>
        <p:spPr>
          <a:xfrm>
            <a:off x="8509259" y="4602058"/>
            <a:ext cx="5112068" cy="3017639"/>
          </a:xfrm>
          <a:prstGeom prst="roundRect">
            <a:avLst>
              <a:gd name="adj" fmla="val 8843"/>
            </a:avLst>
          </a:prstGeom>
          <a:solidFill>
            <a:srgbClr val="2157D6"/>
          </a:solidFill>
          <a:ln/>
        </p:spPr>
        <p:txBody>
          <a:bodyPr/>
          <a:lstStyle/>
          <a:p>
            <a:endParaRPr lang="en-US"/>
          </a:p>
        </p:txBody>
      </p:sp>
      <p:sp>
        <p:nvSpPr>
          <p:cNvPr id="16" name="Text 8">
            <a:extLst>
              <a:ext uri="{FF2B5EF4-FFF2-40B4-BE49-F238E27FC236}">
                <a16:creationId xmlns:a16="http://schemas.microsoft.com/office/drawing/2014/main" id="{9859D646-A5A9-9D86-6B48-B39D95ABDA16}"/>
              </a:ext>
            </a:extLst>
          </p:cNvPr>
          <p:cNvSpPr/>
          <p:nvPr/>
        </p:nvSpPr>
        <p:spPr>
          <a:xfrm>
            <a:off x="9084807" y="5043010"/>
            <a:ext cx="3042642" cy="310158"/>
          </a:xfrm>
          <a:prstGeom prst="rect">
            <a:avLst/>
          </a:prstGeom>
          <a:noFill/>
          <a:ln/>
        </p:spPr>
        <p:txBody>
          <a:bodyPr wrap="none" lIns="0" tIns="0" rIns="0" bIns="0" rtlCol="0" anchor="t"/>
          <a:lstStyle/>
          <a:p>
            <a:pPr marL="0" indent="0" algn="l">
              <a:lnSpc>
                <a:spcPts val="2400"/>
              </a:lnSpc>
              <a:buNone/>
            </a:pPr>
            <a:r>
              <a:rPr lang="en-US" sz="2000" b="1" dirty="0">
                <a:solidFill>
                  <a:srgbClr val="FFFFFF"/>
                </a:solidFill>
                <a:latin typeface="Arial" panose="020B0604020202020204" pitchFamily="34" charset="0"/>
                <a:ea typeface="Inter Black" pitchFamily="34" charset="-122"/>
                <a:cs typeface="Arial" panose="020B0604020202020204" pitchFamily="34" charset="0"/>
              </a:rPr>
              <a:t>The Key Question to Ask</a:t>
            </a:r>
            <a:endParaRPr lang="en-US" sz="2000" dirty="0">
              <a:latin typeface="Arial" panose="020B0604020202020204" pitchFamily="34" charset="0"/>
              <a:cs typeface="Arial" panose="020B0604020202020204" pitchFamily="34" charset="0"/>
            </a:endParaRPr>
          </a:p>
        </p:txBody>
      </p:sp>
      <p:sp>
        <p:nvSpPr>
          <p:cNvPr id="17" name="Text 9">
            <a:extLst>
              <a:ext uri="{FF2B5EF4-FFF2-40B4-BE49-F238E27FC236}">
                <a16:creationId xmlns:a16="http://schemas.microsoft.com/office/drawing/2014/main" id="{D3543555-60B5-4231-BE65-15A814B9BD2E}"/>
              </a:ext>
            </a:extLst>
          </p:cNvPr>
          <p:cNvSpPr/>
          <p:nvPr/>
        </p:nvSpPr>
        <p:spPr>
          <a:xfrm>
            <a:off x="9084807" y="5524255"/>
            <a:ext cx="3997611" cy="859750"/>
          </a:xfrm>
          <a:prstGeom prst="rect">
            <a:avLst/>
          </a:prstGeom>
          <a:noFill/>
          <a:ln/>
        </p:spPr>
        <p:txBody>
          <a:bodyPr wrap="square" lIns="0" tIns="0" rIns="0" bIns="0" rtlCol="0" anchor="t"/>
          <a:lstStyle/>
          <a:p>
            <a:pPr marL="0" indent="0" algn="l">
              <a:lnSpc>
                <a:spcPts val="2450"/>
              </a:lnSpc>
              <a:buNone/>
            </a:pPr>
            <a:r>
              <a:rPr lang="en-US" sz="1600" dirty="0">
                <a:solidFill>
                  <a:srgbClr val="FFFFFF"/>
                </a:solidFill>
                <a:latin typeface="Arial" panose="020B0604020202020204" pitchFamily="34" charset="0"/>
                <a:ea typeface="Inter" pitchFamily="34" charset="-122"/>
                <a:cs typeface="Arial" panose="020B0604020202020204" pitchFamily="34" charset="0"/>
              </a:rPr>
              <a:t>Where in your business is communication siloed or data incomplete? </a:t>
            </a:r>
            <a:br>
              <a:rPr lang="en-US" sz="1600" dirty="0">
                <a:solidFill>
                  <a:srgbClr val="FFFFFF"/>
                </a:solidFill>
                <a:latin typeface="Arial" panose="020B0604020202020204" pitchFamily="34" charset="0"/>
                <a:ea typeface="Inter" pitchFamily="34" charset="-122"/>
                <a:cs typeface="Arial" panose="020B0604020202020204" pitchFamily="34" charset="0"/>
              </a:rPr>
            </a:br>
            <a:br>
              <a:rPr lang="en-US" sz="1600" dirty="0">
                <a:solidFill>
                  <a:srgbClr val="FFFFFF"/>
                </a:solidFill>
                <a:latin typeface="Arial" panose="020B0604020202020204" pitchFamily="34" charset="0"/>
                <a:ea typeface="Inter" pitchFamily="34" charset="-122"/>
                <a:cs typeface="Arial" panose="020B0604020202020204" pitchFamily="34" charset="0"/>
              </a:rPr>
            </a:br>
            <a:r>
              <a:rPr lang="en-US" sz="1600" dirty="0">
                <a:solidFill>
                  <a:srgbClr val="FFFFFF"/>
                </a:solidFill>
                <a:latin typeface="Arial" panose="020B0604020202020204" pitchFamily="34" charset="0"/>
                <a:ea typeface="Inter" pitchFamily="34" charset="-122"/>
                <a:cs typeface="Arial" panose="020B0604020202020204" pitchFamily="34" charset="0"/>
              </a:rPr>
              <a:t>That gap is often the starting point for the highest-impact AI investment.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20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511BC-EA65-500D-8693-604901E298FA}"/>
            </a:ext>
          </a:extLst>
        </p:cNvPr>
        <p:cNvGrpSpPr/>
        <p:nvPr/>
      </p:nvGrpSpPr>
      <p:grpSpPr>
        <a:xfrm>
          <a:off x="0" y="0"/>
          <a:ext cx="0" cy="0"/>
          <a:chOff x="0" y="0"/>
          <a:chExt cx="0" cy="0"/>
        </a:xfrm>
      </p:grpSpPr>
      <p:pic>
        <p:nvPicPr>
          <p:cNvPr id="5" name="Picture 4" descr="A blue background with circles and lines&#10;&#10;AI-generated content may be incorrect.">
            <a:extLst>
              <a:ext uri="{FF2B5EF4-FFF2-40B4-BE49-F238E27FC236}">
                <a16:creationId xmlns:a16="http://schemas.microsoft.com/office/drawing/2014/main" id="{8FD82967-08B9-7B25-9FB7-905B9A27D7D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a:ext>
            </a:extLst>
          </a:blip>
          <a:srcRect/>
          <a:stretch>
            <a:fillRect/>
          </a:stretch>
        </p:blipFill>
        <p:spPr>
          <a:xfrm>
            <a:off x="-1" y="0"/>
            <a:ext cx="14636760" cy="2671638"/>
          </a:xfrm>
          <a:prstGeom prst="rect">
            <a:avLst/>
          </a:prstGeom>
          <a:solidFill>
            <a:schemeClr val="bg1"/>
          </a:solidFill>
        </p:spPr>
      </p:pic>
      <p:sp>
        <p:nvSpPr>
          <p:cNvPr id="7" name="Rectangle 6">
            <a:extLst>
              <a:ext uri="{FF2B5EF4-FFF2-40B4-BE49-F238E27FC236}">
                <a16:creationId xmlns:a16="http://schemas.microsoft.com/office/drawing/2014/main" id="{56FAEACE-2CE3-C57F-13ED-1600A0A57F09}"/>
              </a:ext>
            </a:extLst>
          </p:cNvPr>
          <p:cNvSpPr/>
          <p:nvPr/>
        </p:nvSpPr>
        <p:spPr>
          <a:xfrm>
            <a:off x="0" y="2550102"/>
            <a:ext cx="14630400" cy="152666"/>
          </a:xfrm>
          <a:prstGeom prst="rect">
            <a:avLst/>
          </a:prstGeom>
          <a:solidFill>
            <a:srgbClr val="4BAC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6" name="Title 5">
            <a:extLst>
              <a:ext uri="{FF2B5EF4-FFF2-40B4-BE49-F238E27FC236}">
                <a16:creationId xmlns:a16="http://schemas.microsoft.com/office/drawing/2014/main" id="{223E35E0-4214-9BDE-876C-764DF1534E26}"/>
              </a:ext>
            </a:extLst>
          </p:cNvPr>
          <p:cNvSpPr>
            <a:spLocks noGrp="1"/>
          </p:cNvSpPr>
          <p:nvPr>
            <p:ph type="title" idx="4294967295"/>
          </p:nvPr>
        </p:nvSpPr>
        <p:spPr>
          <a:xfrm>
            <a:off x="733425" y="1095618"/>
            <a:ext cx="13427074" cy="615553"/>
          </a:xfrm>
          <a:prstGeom prst="rect">
            <a:avLst/>
          </a:prstGeom>
        </p:spPr>
        <p:txBody>
          <a:bodyPr wrap="square" lIns="0" tIns="0" rIns="0" bIns="0" anchor="ctr">
            <a:spAutoFit/>
          </a:bodyPr>
          <a:lstStyle>
            <a:lvl1pPr>
              <a:defRPr sz="3350" b="0" i="0">
                <a:solidFill>
                  <a:srgbClr val="151512"/>
                </a:solidFill>
                <a:latin typeface="DM Sans Medium"/>
                <a:ea typeface="+mj-ea"/>
                <a:cs typeface="DM Sans Medium"/>
              </a:defRPr>
            </a:lvl1pPr>
          </a:lstStyle>
          <a:p>
            <a:pPr algn="l"/>
            <a:r>
              <a:rPr lang="en-US" sz="4000" b="1" dirty="0">
                <a:solidFill>
                  <a:schemeClr val="bg1"/>
                </a:solidFill>
                <a:latin typeface="Arial" panose="020B0604020202020204" pitchFamily="34" charset="0"/>
                <a:cs typeface="Arial" panose="020B0604020202020204" pitchFamily="34" charset="0"/>
              </a:rPr>
              <a:t>Execution: Move from Insight into Action</a:t>
            </a:r>
          </a:p>
        </p:txBody>
      </p:sp>
      <p:grpSp>
        <p:nvGrpSpPr>
          <p:cNvPr id="4" name="Group 3">
            <a:extLst>
              <a:ext uri="{FF2B5EF4-FFF2-40B4-BE49-F238E27FC236}">
                <a16:creationId xmlns:a16="http://schemas.microsoft.com/office/drawing/2014/main" id="{0BB9F6A4-C8F2-5B66-A016-DFD504676FFC}"/>
              </a:ext>
            </a:extLst>
          </p:cNvPr>
          <p:cNvGrpSpPr/>
          <p:nvPr/>
        </p:nvGrpSpPr>
        <p:grpSpPr>
          <a:xfrm>
            <a:off x="718246" y="524599"/>
            <a:ext cx="1092266" cy="354198"/>
            <a:chOff x="710049" y="1403216"/>
            <a:chExt cx="2163781" cy="490899"/>
          </a:xfrm>
        </p:grpSpPr>
        <p:sp>
          <p:nvSpPr>
            <p:cNvPr id="8" name="Shape 1">
              <a:extLst>
                <a:ext uri="{FF2B5EF4-FFF2-40B4-BE49-F238E27FC236}">
                  <a16:creationId xmlns:a16="http://schemas.microsoft.com/office/drawing/2014/main" id="{5420F057-E301-FEB5-436E-126BD3900A67}"/>
                </a:ext>
              </a:extLst>
            </p:cNvPr>
            <p:cNvSpPr/>
            <p:nvPr/>
          </p:nvSpPr>
          <p:spPr>
            <a:xfrm>
              <a:off x="710049" y="1403216"/>
              <a:ext cx="2163780" cy="490898"/>
            </a:xfrm>
            <a:prstGeom prst="roundRect">
              <a:avLst>
                <a:gd name="adj" fmla="val 42541"/>
              </a:avLst>
            </a:prstGeom>
            <a:solidFill>
              <a:schemeClr val="bg1"/>
            </a:solidFill>
            <a:ln/>
          </p:spPr>
          <p:txBody>
            <a:bodyPr/>
            <a:lstStyle/>
            <a:p>
              <a:endParaRPr lang="en-US" sz="1400">
                <a:solidFill>
                  <a:schemeClr val="bg1"/>
                </a:solidFill>
                <a:latin typeface="Arial" panose="020B0604020202020204" pitchFamily="34" charset="0"/>
                <a:cs typeface="Arial" panose="020B0604020202020204" pitchFamily="34" charset="0"/>
              </a:endParaRPr>
            </a:p>
          </p:txBody>
        </p:sp>
        <p:sp>
          <p:nvSpPr>
            <p:cNvPr id="9" name="Shape 1">
              <a:extLst>
                <a:ext uri="{FF2B5EF4-FFF2-40B4-BE49-F238E27FC236}">
                  <a16:creationId xmlns:a16="http://schemas.microsoft.com/office/drawing/2014/main" id="{AE4890F9-14F8-65E8-DD35-F648CD8F2E5D}"/>
                </a:ext>
              </a:extLst>
            </p:cNvPr>
            <p:cNvSpPr/>
            <p:nvPr/>
          </p:nvSpPr>
          <p:spPr>
            <a:xfrm>
              <a:off x="710050" y="1403217"/>
              <a:ext cx="2163780" cy="490898"/>
            </a:xfrm>
            <a:prstGeom prst="roundRect">
              <a:avLst>
                <a:gd name="adj" fmla="val 42541"/>
              </a:avLst>
            </a:prstGeom>
            <a:solidFill>
              <a:srgbClr val="4BACC6">
                <a:alpha val="17000"/>
              </a:srgbClr>
            </a:solidFill>
            <a:ln>
              <a:solidFill>
                <a:srgbClr val="4BACC6"/>
              </a:solidFill>
            </a:ln>
          </p:spPr>
          <p:txBody>
            <a:bodyPr/>
            <a:lstStyle/>
            <a:p>
              <a:endParaRPr lang="en-US" sz="1400">
                <a:solidFill>
                  <a:schemeClr val="bg1"/>
                </a:solidFill>
                <a:latin typeface="Arial" panose="020B0604020202020204" pitchFamily="34" charset="0"/>
                <a:cs typeface="Arial" panose="020B0604020202020204" pitchFamily="34" charset="0"/>
              </a:endParaRPr>
            </a:p>
          </p:txBody>
        </p:sp>
        <p:sp>
          <p:nvSpPr>
            <p:cNvPr id="10" name="Text 2">
              <a:extLst>
                <a:ext uri="{FF2B5EF4-FFF2-40B4-BE49-F238E27FC236}">
                  <a16:creationId xmlns:a16="http://schemas.microsoft.com/office/drawing/2014/main" id="{044CB0BB-D734-21C8-68C5-D7BE793A417B}"/>
                </a:ext>
              </a:extLst>
            </p:cNvPr>
            <p:cNvSpPr/>
            <p:nvPr/>
          </p:nvSpPr>
          <p:spPr>
            <a:xfrm>
              <a:off x="710049" y="1458687"/>
              <a:ext cx="2163780" cy="435426"/>
            </a:xfrm>
            <a:prstGeom prst="rect">
              <a:avLst/>
            </a:prstGeom>
            <a:noFill/>
            <a:ln/>
          </p:spPr>
          <p:txBody>
            <a:bodyPr wrap="none" lIns="0" tIns="0" rIns="0" bIns="0" rtlCol="0" anchor="ctr"/>
            <a:lstStyle/>
            <a:p>
              <a:pPr marL="0" indent="0" algn="ctr">
                <a:lnSpc>
                  <a:spcPts val="1350"/>
                </a:lnSpc>
                <a:buNone/>
              </a:pPr>
              <a:r>
                <a:rPr lang="en-US" sz="1400" dirty="0">
                  <a:solidFill>
                    <a:srgbClr val="0D2458"/>
                  </a:solidFill>
                  <a:latin typeface="Arial" panose="020B0604020202020204" pitchFamily="34" charset="0"/>
                  <a:ea typeface="Inter" pitchFamily="34" charset="-122"/>
                  <a:cs typeface="Arial" panose="020B0604020202020204" pitchFamily="34" charset="0"/>
                </a:rPr>
                <a:t>STAGE 2</a:t>
              </a:r>
              <a:endParaRPr lang="en-US" sz="1400" dirty="0">
                <a:latin typeface="Arial" panose="020B0604020202020204" pitchFamily="34" charset="0"/>
                <a:cs typeface="Arial" panose="020B0604020202020204" pitchFamily="34" charset="0"/>
              </a:endParaRPr>
            </a:p>
          </p:txBody>
        </p:sp>
      </p:grpSp>
      <p:sp>
        <p:nvSpPr>
          <p:cNvPr id="2" name="Text 3">
            <a:extLst>
              <a:ext uri="{FF2B5EF4-FFF2-40B4-BE49-F238E27FC236}">
                <a16:creationId xmlns:a16="http://schemas.microsoft.com/office/drawing/2014/main" id="{DE38281F-EDB5-4E5F-448B-17CF676AA646}"/>
              </a:ext>
            </a:extLst>
          </p:cNvPr>
          <p:cNvSpPr/>
          <p:nvPr/>
        </p:nvSpPr>
        <p:spPr>
          <a:xfrm>
            <a:off x="718246" y="3027053"/>
            <a:ext cx="8874933" cy="1255466"/>
          </a:xfrm>
          <a:prstGeom prst="rect">
            <a:avLst/>
          </a:prstGeom>
          <a:noFill/>
          <a:ln/>
        </p:spPr>
        <p:txBody>
          <a:bodyPr wrap="square" lIns="0" tIns="0" rIns="0" bIns="0" rtlCol="0" anchor="t"/>
          <a:lstStyle/>
          <a:p>
            <a:pPr marL="0" indent="0" algn="l">
              <a:lnSpc>
                <a:spcPts val="2450"/>
              </a:lnSpc>
              <a:buNone/>
            </a:pPr>
            <a:r>
              <a:rPr lang="en-US" sz="1600" dirty="0">
                <a:solidFill>
                  <a:srgbClr val="0D2458"/>
                </a:solidFill>
                <a:latin typeface="Arial" panose="020B0604020202020204" pitchFamily="34" charset="0"/>
                <a:ea typeface="Inter" pitchFamily="34" charset="-122"/>
                <a:cs typeface="Arial" panose="020B0604020202020204" pitchFamily="34" charset="0"/>
              </a:rPr>
              <a:t>Once the foundation is in place, AI can begin to drive real impact by improving and automating workflows across the business. This goes beyond assisting individual team members. It enables work to be completed more efficiently, more consistently, and at greater scale — without adding headcount or increasing operational complexity.</a:t>
            </a:r>
            <a:endParaRPr lang="en-US" sz="1600" dirty="0">
              <a:latin typeface="Arial" panose="020B0604020202020204" pitchFamily="34" charset="0"/>
              <a:cs typeface="Arial" panose="020B0604020202020204" pitchFamily="34" charset="0"/>
            </a:endParaRPr>
          </a:p>
        </p:txBody>
      </p:sp>
      <p:sp>
        <p:nvSpPr>
          <p:cNvPr id="3" name="Shape 4">
            <a:extLst>
              <a:ext uri="{FF2B5EF4-FFF2-40B4-BE49-F238E27FC236}">
                <a16:creationId xmlns:a16="http://schemas.microsoft.com/office/drawing/2014/main" id="{4A9BC249-C4C1-BE49-C048-3B26362F2047}"/>
              </a:ext>
            </a:extLst>
          </p:cNvPr>
          <p:cNvSpPr/>
          <p:nvPr/>
        </p:nvSpPr>
        <p:spPr>
          <a:xfrm>
            <a:off x="718246" y="4532537"/>
            <a:ext cx="8874933" cy="864513"/>
          </a:xfrm>
          <a:prstGeom prst="roundRect">
            <a:avLst>
              <a:gd name="adj" fmla="val 17019"/>
            </a:avLst>
          </a:prstGeom>
          <a:solidFill>
            <a:srgbClr val="2157D6"/>
          </a:solidFill>
          <a:ln/>
        </p:spPr>
        <p:txBody>
          <a:bodyPr/>
          <a:lstStyle/>
          <a:p>
            <a:endParaRPr lang="en-US" sz="1600">
              <a:latin typeface="Arial" panose="020B0604020202020204" pitchFamily="34" charset="0"/>
              <a:cs typeface="Arial" panose="020B0604020202020204" pitchFamily="34" charset="0"/>
            </a:endParaRPr>
          </a:p>
        </p:txBody>
      </p:sp>
      <p:sp>
        <p:nvSpPr>
          <p:cNvPr id="18" name="Text 5">
            <a:extLst>
              <a:ext uri="{FF2B5EF4-FFF2-40B4-BE49-F238E27FC236}">
                <a16:creationId xmlns:a16="http://schemas.microsoft.com/office/drawing/2014/main" id="{53569555-633E-3FD9-A850-C214B74BAC84}"/>
              </a:ext>
            </a:extLst>
          </p:cNvPr>
          <p:cNvSpPr/>
          <p:nvPr/>
        </p:nvSpPr>
        <p:spPr>
          <a:xfrm>
            <a:off x="881719" y="4696010"/>
            <a:ext cx="2203252" cy="255389"/>
          </a:xfrm>
          <a:prstGeom prst="rect">
            <a:avLst/>
          </a:prstGeom>
          <a:noFill/>
          <a:ln/>
        </p:spPr>
        <p:txBody>
          <a:bodyPr wrap="none" lIns="0" tIns="0" rIns="0" bIns="0" rtlCol="0" anchor="t"/>
          <a:lstStyle/>
          <a:p>
            <a:pPr marL="0" indent="0" algn="l">
              <a:lnSpc>
                <a:spcPts val="2000"/>
              </a:lnSpc>
              <a:buNone/>
            </a:pPr>
            <a:r>
              <a:rPr lang="en-US" sz="1600" b="1">
                <a:solidFill>
                  <a:srgbClr val="FFFFFF"/>
                </a:solidFill>
                <a:latin typeface="Arial" panose="020B0604020202020204" pitchFamily="34" charset="0"/>
                <a:ea typeface="Inter Black" pitchFamily="34" charset="-122"/>
                <a:cs typeface="Arial" panose="020B0604020202020204" pitchFamily="34" charset="0"/>
              </a:rPr>
              <a:t>Reduce Manual Effort</a:t>
            </a:r>
            <a:endParaRPr lang="en-US" sz="1600">
              <a:latin typeface="Arial" panose="020B0604020202020204" pitchFamily="34" charset="0"/>
              <a:cs typeface="Arial" panose="020B0604020202020204" pitchFamily="34" charset="0"/>
            </a:endParaRPr>
          </a:p>
        </p:txBody>
      </p:sp>
      <p:sp>
        <p:nvSpPr>
          <p:cNvPr id="19" name="Text 6">
            <a:extLst>
              <a:ext uri="{FF2B5EF4-FFF2-40B4-BE49-F238E27FC236}">
                <a16:creationId xmlns:a16="http://schemas.microsoft.com/office/drawing/2014/main" id="{CD1086EA-5F6B-CE4B-6E5D-DFB7D3820352}"/>
              </a:ext>
            </a:extLst>
          </p:cNvPr>
          <p:cNvSpPr/>
          <p:nvPr/>
        </p:nvSpPr>
        <p:spPr>
          <a:xfrm>
            <a:off x="881719" y="5016288"/>
            <a:ext cx="7672864" cy="217289"/>
          </a:xfrm>
          <a:prstGeom prst="rect">
            <a:avLst/>
          </a:prstGeom>
          <a:noFill/>
          <a:ln/>
        </p:spPr>
        <p:txBody>
          <a:bodyPr wrap="none" lIns="0" tIns="0" rIns="0" bIns="0" rtlCol="0" anchor="t"/>
          <a:lstStyle/>
          <a:p>
            <a:pPr marL="0" indent="0" algn="l">
              <a:buNone/>
            </a:pPr>
            <a:r>
              <a:rPr lang="en-US" sz="1600" dirty="0">
                <a:solidFill>
                  <a:srgbClr val="FFFFFF"/>
                </a:solidFill>
                <a:latin typeface="Arial" panose="020B0604020202020204" pitchFamily="34" charset="0"/>
                <a:ea typeface="Inter" pitchFamily="34" charset="-122"/>
                <a:cs typeface="Arial" panose="020B0604020202020204" pitchFamily="34" charset="0"/>
              </a:rPr>
              <a:t>Eliminate repetitive, time-consuming tasks that drain team capacity and slow response times.</a:t>
            </a:r>
            <a:endParaRPr lang="en-US" sz="1600" dirty="0">
              <a:latin typeface="Arial" panose="020B0604020202020204" pitchFamily="34" charset="0"/>
              <a:cs typeface="Arial" panose="020B0604020202020204" pitchFamily="34" charset="0"/>
            </a:endParaRPr>
          </a:p>
        </p:txBody>
      </p:sp>
      <p:sp>
        <p:nvSpPr>
          <p:cNvPr id="20" name="Shape 7">
            <a:extLst>
              <a:ext uri="{FF2B5EF4-FFF2-40B4-BE49-F238E27FC236}">
                <a16:creationId xmlns:a16="http://schemas.microsoft.com/office/drawing/2014/main" id="{DDE9D1D5-ED9B-7C2C-90A3-CAFB39FF71C3}"/>
              </a:ext>
            </a:extLst>
          </p:cNvPr>
          <p:cNvSpPr/>
          <p:nvPr/>
        </p:nvSpPr>
        <p:spPr>
          <a:xfrm>
            <a:off x="718246" y="5505278"/>
            <a:ext cx="8874933" cy="1081802"/>
          </a:xfrm>
          <a:prstGeom prst="roundRect">
            <a:avLst>
              <a:gd name="adj" fmla="val 13601"/>
            </a:avLst>
          </a:prstGeom>
          <a:solidFill>
            <a:srgbClr val="FBC057"/>
          </a:solidFill>
          <a:ln/>
        </p:spPr>
        <p:txBody>
          <a:bodyPr/>
          <a:lstStyle/>
          <a:p>
            <a:endParaRPr lang="en-US" sz="1600">
              <a:latin typeface="Arial" panose="020B0604020202020204" pitchFamily="34" charset="0"/>
              <a:cs typeface="Arial" panose="020B0604020202020204" pitchFamily="34" charset="0"/>
            </a:endParaRPr>
          </a:p>
        </p:txBody>
      </p:sp>
      <p:sp>
        <p:nvSpPr>
          <p:cNvPr id="21" name="Text 8">
            <a:extLst>
              <a:ext uri="{FF2B5EF4-FFF2-40B4-BE49-F238E27FC236}">
                <a16:creationId xmlns:a16="http://schemas.microsoft.com/office/drawing/2014/main" id="{3493E02E-63E4-2B58-F9FA-88591966358D}"/>
              </a:ext>
            </a:extLst>
          </p:cNvPr>
          <p:cNvSpPr/>
          <p:nvPr/>
        </p:nvSpPr>
        <p:spPr>
          <a:xfrm>
            <a:off x="881719" y="5668750"/>
            <a:ext cx="2043470" cy="255389"/>
          </a:xfrm>
          <a:prstGeom prst="rect">
            <a:avLst/>
          </a:prstGeom>
          <a:noFill/>
          <a:ln/>
        </p:spPr>
        <p:txBody>
          <a:bodyPr wrap="none" lIns="0" tIns="0" rIns="0" bIns="0" rtlCol="0" anchor="t"/>
          <a:lstStyle/>
          <a:p>
            <a:pPr marL="0" indent="0" algn="l">
              <a:lnSpc>
                <a:spcPts val="2000"/>
              </a:lnSpc>
              <a:buNone/>
            </a:pPr>
            <a:r>
              <a:rPr lang="en-US" sz="1600" b="1">
                <a:solidFill>
                  <a:srgbClr val="000000"/>
                </a:solidFill>
                <a:latin typeface="Arial" panose="020B0604020202020204" pitchFamily="34" charset="0"/>
                <a:ea typeface="Inter Black" pitchFamily="34" charset="-122"/>
                <a:cs typeface="Arial" panose="020B0604020202020204" pitchFamily="34" charset="0"/>
              </a:rPr>
              <a:t>Faster Resolution</a:t>
            </a:r>
            <a:endParaRPr lang="en-US" sz="1600">
              <a:latin typeface="Arial" panose="020B0604020202020204" pitchFamily="34" charset="0"/>
              <a:cs typeface="Arial" panose="020B0604020202020204" pitchFamily="34" charset="0"/>
            </a:endParaRPr>
          </a:p>
        </p:txBody>
      </p:sp>
      <p:sp>
        <p:nvSpPr>
          <p:cNvPr id="22" name="Text 9">
            <a:extLst>
              <a:ext uri="{FF2B5EF4-FFF2-40B4-BE49-F238E27FC236}">
                <a16:creationId xmlns:a16="http://schemas.microsoft.com/office/drawing/2014/main" id="{80C8D8F6-425C-9123-ABE9-B1EF694A9921}"/>
              </a:ext>
            </a:extLst>
          </p:cNvPr>
          <p:cNvSpPr/>
          <p:nvPr/>
        </p:nvSpPr>
        <p:spPr>
          <a:xfrm>
            <a:off x="881718" y="5989029"/>
            <a:ext cx="8326449" cy="434578"/>
          </a:xfrm>
          <a:prstGeom prst="rect">
            <a:avLst/>
          </a:prstGeom>
          <a:noFill/>
          <a:ln/>
        </p:spPr>
        <p:txBody>
          <a:bodyPr wrap="square" lIns="0" tIns="0" rIns="0" bIns="0" rtlCol="0" anchor="t"/>
          <a:lstStyle/>
          <a:p>
            <a:pPr marL="0" indent="0" algn="l">
              <a:buNone/>
            </a:pPr>
            <a:r>
              <a:rPr lang="en-US" sz="1600" dirty="0">
                <a:solidFill>
                  <a:srgbClr val="000000"/>
                </a:solidFill>
                <a:latin typeface="Arial" panose="020B0604020202020204" pitchFamily="34" charset="0"/>
                <a:ea typeface="Inter" pitchFamily="34" charset="-122"/>
                <a:cs typeface="Arial" panose="020B0604020202020204" pitchFamily="34" charset="0"/>
              </a:rPr>
              <a:t>Accelerate the resolution of customer and internal requests — improving experience and efficiency simultaneously.</a:t>
            </a:r>
            <a:endParaRPr lang="en-US" sz="1600" dirty="0">
              <a:latin typeface="Arial" panose="020B0604020202020204" pitchFamily="34" charset="0"/>
              <a:cs typeface="Arial" panose="020B0604020202020204" pitchFamily="34" charset="0"/>
            </a:endParaRPr>
          </a:p>
        </p:txBody>
      </p:sp>
      <p:sp>
        <p:nvSpPr>
          <p:cNvPr id="23" name="Shape 10">
            <a:extLst>
              <a:ext uri="{FF2B5EF4-FFF2-40B4-BE49-F238E27FC236}">
                <a16:creationId xmlns:a16="http://schemas.microsoft.com/office/drawing/2014/main" id="{8D49C74A-8488-CF1D-E6C8-324C0B3388F5}"/>
              </a:ext>
            </a:extLst>
          </p:cNvPr>
          <p:cNvSpPr/>
          <p:nvPr/>
        </p:nvSpPr>
        <p:spPr>
          <a:xfrm>
            <a:off x="718246" y="6695307"/>
            <a:ext cx="8874933" cy="864513"/>
          </a:xfrm>
          <a:prstGeom prst="roundRect">
            <a:avLst>
              <a:gd name="adj" fmla="val 17019"/>
            </a:avLst>
          </a:prstGeom>
          <a:solidFill>
            <a:srgbClr val="0D2458"/>
          </a:solidFill>
          <a:ln/>
        </p:spPr>
        <p:txBody>
          <a:bodyPr/>
          <a:lstStyle/>
          <a:p>
            <a:endParaRPr lang="en-US" sz="1600">
              <a:latin typeface="Arial" panose="020B0604020202020204" pitchFamily="34" charset="0"/>
              <a:cs typeface="Arial" panose="020B0604020202020204" pitchFamily="34" charset="0"/>
            </a:endParaRPr>
          </a:p>
        </p:txBody>
      </p:sp>
      <p:sp>
        <p:nvSpPr>
          <p:cNvPr id="24" name="Text 11">
            <a:extLst>
              <a:ext uri="{FF2B5EF4-FFF2-40B4-BE49-F238E27FC236}">
                <a16:creationId xmlns:a16="http://schemas.microsoft.com/office/drawing/2014/main" id="{0A6FBF98-1B04-72B8-7473-FF8389DE54D5}"/>
              </a:ext>
            </a:extLst>
          </p:cNvPr>
          <p:cNvSpPr/>
          <p:nvPr/>
        </p:nvSpPr>
        <p:spPr>
          <a:xfrm>
            <a:off x="881719" y="6858780"/>
            <a:ext cx="2286000" cy="255389"/>
          </a:xfrm>
          <a:prstGeom prst="rect">
            <a:avLst/>
          </a:prstGeom>
          <a:noFill/>
          <a:ln/>
        </p:spPr>
        <p:txBody>
          <a:bodyPr wrap="none" lIns="0" tIns="0" rIns="0" bIns="0" rtlCol="0" anchor="t"/>
          <a:lstStyle/>
          <a:p>
            <a:pPr marL="0" indent="0" algn="l">
              <a:lnSpc>
                <a:spcPts val="2000"/>
              </a:lnSpc>
              <a:buNone/>
            </a:pPr>
            <a:r>
              <a:rPr lang="en-US" sz="1600" b="1">
                <a:solidFill>
                  <a:srgbClr val="FFFFFF"/>
                </a:solidFill>
                <a:latin typeface="Arial" panose="020B0604020202020204" pitchFamily="34" charset="0"/>
                <a:ea typeface="Inter Black" pitchFamily="34" charset="-122"/>
                <a:cs typeface="Arial" panose="020B0604020202020204" pitchFamily="34" charset="0"/>
              </a:rPr>
              <a:t>Operational Efficiency</a:t>
            </a:r>
            <a:endParaRPr lang="en-US" sz="1600">
              <a:latin typeface="Arial" panose="020B0604020202020204" pitchFamily="34" charset="0"/>
              <a:cs typeface="Arial" panose="020B0604020202020204" pitchFamily="34" charset="0"/>
            </a:endParaRPr>
          </a:p>
        </p:txBody>
      </p:sp>
      <p:sp>
        <p:nvSpPr>
          <p:cNvPr id="25" name="Text 12">
            <a:extLst>
              <a:ext uri="{FF2B5EF4-FFF2-40B4-BE49-F238E27FC236}">
                <a16:creationId xmlns:a16="http://schemas.microsoft.com/office/drawing/2014/main" id="{7285AB8D-AFC6-C050-CF17-11471659F12F}"/>
              </a:ext>
            </a:extLst>
          </p:cNvPr>
          <p:cNvSpPr/>
          <p:nvPr/>
        </p:nvSpPr>
        <p:spPr>
          <a:xfrm>
            <a:off x="881719" y="7179058"/>
            <a:ext cx="7672864" cy="217289"/>
          </a:xfrm>
          <a:prstGeom prst="rect">
            <a:avLst/>
          </a:prstGeom>
          <a:noFill/>
          <a:ln/>
        </p:spPr>
        <p:txBody>
          <a:bodyPr wrap="none" lIns="0" tIns="0" rIns="0" bIns="0" rtlCol="0" anchor="t"/>
          <a:lstStyle/>
          <a:p>
            <a:pPr marL="0" indent="0" algn="l">
              <a:lnSpc>
                <a:spcPts val="1700"/>
              </a:lnSpc>
              <a:buNone/>
            </a:pPr>
            <a:r>
              <a:rPr lang="en-US" sz="1600" dirty="0">
                <a:solidFill>
                  <a:srgbClr val="FFFFFF"/>
                </a:solidFill>
                <a:latin typeface="Arial" panose="020B0604020202020204" pitchFamily="34" charset="0"/>
                <a:ea typeface="Inter" pitchFamily="34" charset="-122"/>
                <a:cs typeface="Arial" panose="020B0604020202020204" pitchFamily="34" charset="0"/>
              </a:rPr>
              <a:t>Create measurable improvements in how work flows across departments, teams, and systems.</a:t>
            </a:r>
            <a:endParaRPr lang="en-US" sz="1600" dirty="0">
              <a:latin typeface="Arial" panose="020B0604020202020204" pitchFamily="34" charset="0"/>
              <a:cs typeface="Arial" panose="020B0604020202020204" pitchFamily="34" charset="0"/>
            </a:endParaRPr>
          </a:p>
        </p:txBody>
      </p:sp>
      <p:pic>
        <p:nvPicPr>
          <p:cNvPr id="26" name="Image 0" descr="preencoded.png">
            <a:extLst>
              <a:ext uri="{FF2B5EF4-FFF2-40B4-BE49-F238E27FC236}">
                <a16:creationId xmlns:a16="http://schemas.microsoft.com/office/drawing/2014/main" id="{F082B147-D887-7199-4D2F-1259244B5D81}"/>
              </a:ext>
            </a:extLst>
          </p:cNvPr>
          <p:cNvPicPr>
            <a:picLocks noChangeAspect="1"/>
          </p:cNvPicPr>
          <p:nvPr/>
        </p:nvPicPr>
        <p:blipFill>
          <a:blip r:embed="rId5"/>
          <a:srcRect l="-878" t="5563" r="878" b="7277"/>
          <a:stretch>
            <a:fillRect/>
          </a:stretch>
        </p:blipFill>
        <p:spPr>
          <a:xfrm>
            <a:off x="10379242" y="2671638"/>
            <a:ext cx="4251158" cy="5557961"/>
          </a:xfrm>
          <a:prstGeom prst="rect">
            <a:avLst/>
          </a:prstGeom>
        </p:spPr>
      </p:pic>
    </p:spTree>
    <p:extLst>
      <p:ext uri="{BB962C8B-B14F-4D97-AF65-F5344CB8AC3E}">
        <p14:creationId xmlns:p14="http://schemas.microsoft.com/office/powerpoint/2010/main" val="124796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30ADF-1D29-D479-9D94-61A5135978A3}"/>
            </a:ext>
          </a:extLst>
        </p:cNvPr>
        <p:cNvGrpSpPr/>
        <p:nvPr/>
      </p:nvGrpSpPr>
      <p:grpSpPr>
        <a:xfrm>
          <a:off x="0" y="0"/>
          <a:ext cx="0" cy="0"/>
          <a:chOff x="0" y="0"/>
          <a:chExt cx="0" cy="0"/>
        </a:xfrm>
      </p:grpSpPr>
      <p:pic>
        <p:nvPicPr>
          <p:cNvPr id="5" name="Picture 4" descr="A blue background with circles and lines&#10;&#10;AI-generated content may be incorrect.">
            <a:extLst>
              <a:ext uri="{FF2B5EF4-FFF2-40B4-BE49-F238E27FC236}">
                <a16:creationId xmlns:a16="http://schemas.microsoft.com/office/drawing/2014/main" id="{4783FAB3-FDCC-0746-9C57-041D3997213E}"/>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a:ext>
            </a:extLst>
          </a:blip>
          <a:srcRect/>
          <a:stretch>
            <a:fillRect/>
          </a:stretch>
        </p:blipFill>
        <p:spPr>
          <a:xfrm>
            <a:off x="-1" y="0"/>
            <a:ext cx="14636760" cy="2671638"/>
          </a:xfrm>
          <a:prstGeom prst="rect">
            <a:avLst/>
          </a:prstGeom>
          <a:solidFill>
            <a:schemeClr val="bg1"/>
          </a:solidFill>
        </p:spPr>
      </p:pic>
      <p:sp>
        <p:nvSpPr>
          <p:cNvPr id="7" name="Rectangle 6">
            <a:extLst>
              <a:ext uri="{FF2B5EF4-FFF2-40B4-BE49-F238E27FC236}">
                <a16:creationId xmlns:a16="http://schemas.microsoft.com/office/drawing/2014/main" id="{4E6BC85E-DC2D-885E-628A-7C3109F1A57F}"/>
              </a:ext>
            </a:extLst>
          </p:cNvPr>
          <p:cNvSpPr/>
          <p:nvPr/>
        </p:nvSpPr>
        <p:spPr>
          <a:xfrm>
            <a:off x="0" y="2550102"/>
            <a:ext cx="14630400" cy="152666"/>
          </a:xfrm>
          <a:prstGeom prst="rect">
            <a:avLst/>
          </a:prstGeom>
          <a:solidFill>
            <a:srgbClr val="4BAC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6" name="Title 5">
            <a:extLst>
              <a:ext uri="{FF2B5EF4-FFF2-40B4-BE49-F238E27FC236}">
                <a16:creationId xmlns:a16="http://schemas.microsoft.com/office/drawing/2014/main" id="{D34F651A-F868-4CFC-045E-3D1972FC6EDB}"/>
              </a:ext>
            </a:extLst>
          </p:cNvPr>
          <p:cNvSpPr>
            <a:spLocks noGrp="1"/>
          </p:cNvSpPr>
          <p:nvPr>
            <p:ph type="title" idx="4294967295"/>
          </p:nvPr>
        </p:nvSpPr>
        <p:spPr>
          <a:xfrm>
            <a:off x="733425" y="1095618"/>
            <a:ext cx="13427074" cy="615553"/>
          </a:xfrm>
          <a:prstGeom prst="rect">
            <a:avLst/>
          </a:prstGeom>
        </p:spPr>
        <p:txBody>
          <a:bodyPr wrap="square" lIns="0" tIns="0" rIns="0" bIns="0" anchor="ctr">
            <a:spAutoFit/>
          </a:bodyPr>
          <a:lstStyle>
            <a:lvl1pPr>
              <a:defRPr sz="3350" b="0" i="0">
                <a:solidFill>
                  <a:srgbClr val="151512"/>
                </a:solidFill>
                <a:latin typeface="DM Sans Medium"/>
                <a:ea typeface="+mj-ea"/>
                <a:cs typeface="DM Sans Medium"/>
              </a:defRPr>
            </a:lvl1pPr>
          </a:lstStyle>
          <a:p>
            <a:pPr algn="l"/>
            <a:r>
              <a:rPr lang="en-US" sz="4000" b="1" dirty="0">
                <a:solidFill>
                  <a:schemeClr val="bg1"/>
                </a:solidFill>
                <a:latin typeface="Arial" panose="020B0604020202020204" pitchFamily="34" charset="0"/>
                <a:cs typeface="Arial" panose="020B0604020202020204" pitchFamily="34" charset="0"/>
              </a:rPr>
              <a:t>Scale: Bring Structure, Security, and Strategy to AI</a:t>
            </a:r>
          </a:p>
        </p:txBody>
      </p:sp>
      <p:grpSp>
        <p:nvGrpSpPr>
          <p:cNvPr id="4" name="Group 3">
            <a:extLst>
              <a:ext uri="{FF2B5EF4-FFF2-40B4-BE49-F238E27FC236}">
                <a16:creationId xmlns:a16="http://schemas.microsoft.com/office/drawing/2014/main" id="{1291CEC5-A50B-9354-5685-CA0E739527EF}"/>
              </a:ext>
            </a:extLst>
          </p:cNvPr>
          <p:cNvGrpSpPr/>
          <p:nvPr/>
        </p:nvGrpSpPr>
        <p:grpSpPr>
          <a:xfrm>
            <a:off x="718246" y="524599"/>
            <a:ext cx="1092266" cy="354198"/>
            <a:chOff x="710049" y="1403216"/>
            <a:chExt cx="2163781" cy="490899"/>
          </a:xfrm>
        </p:grpSpPr>
        <p:sp>
          <p:nvSpPr>
            <p:cNvPr id="8" name="Shape 1">
              <a:extLst>
                <a:ext uri="{FF2B5EF4-FFF2-40B4-BE49-F238E27FC236}">
                  <a16:creationId xmlns:a16="http://schemas.microsoft.com/office/drawing/2014/main" id="{857EEB95-F245-913B-2580-B9DDDB156BF6}"/>
                </a:ext>
              </a:extLst>
            </p:cNvPr>
            <p:cNvSpPr/>
            <p:nvPr/>
          </p:nvSpPr>
          <p:spPr>
            <a:xfrm>
              <a:off x="710049" y="1403216"/>
              <a:ext cx="2163780" cy="490898"/>
            </a:xfrm>
            <a:prstGeom prst="roundRect">
              <a:avLst>
                <a:gd name="adj" fmla="val 42541"/>
              </a:avLst>
            </a:prstGeom>
            <a:solidFill>
              <a:schemeClr val="bg1"/>
            </a:solidFill>
            <a:ln/>
          </p:spPr>
          <p:txBody>
            <a:bodyPr/>
            <a:lstStyle/>
            <a:p>
              <a:endParaRPr lang="en-US" sz="1400">
                <a:solidFill>
                  <a:schemeClr val="bg1"/>
                </a:solidFill>
                <a:latin typeface="Arial" panose="020B0604020202020204" pitchFamily="34" charset="0"/>
                <a:cs typeface="Arial" panose="020B0604020202020204" pitchFamily="34" charset="0"/>
              </a:endParaRPr>
            </a:p>
          </p:txBody>
        </p:sp>
        <p:sp>
          <p:nvSpPr>
            <p:cNvPr id="9" name="Shape 1">
              <a:extLst>
                <a:ext uri="{FF2B5EF4-FFF2-40B4-BE49-F238E27FC236}">
                  <a16:creationId xmlns:a16="http://schemas.microsoft.com/office/drawing/2014/main" id="{9673E52A-A954-BB9B-1DDA-0176BA5E296E}"/>
                </a:ext>
              </a:extLst>
            </p:cNvPr>
            <p:cNvSpPr/>
            <p:nvPr/>
          </p:nvSpPr>
          <p:spPr>
            <a:xfrm>
              <a:off x="710050" y="1403217"/>
              <a:ext cx="2163780" cy="490898"/>
            </a:xfrm>
            <a:prstGeom prst="roundRect">
              <a:avLst>
                <a:gd name="adj" fmla="val 42541"/>
              </a:avLst>
            </a:prstGeom>
            <a:solidFill>
              <a:srgbClr val="4BACC6">
                <a:alpha val="17000"/>
              </a:srgbClr>
            </a:solidFill>
            <a:ln>
              <a:solidFill>
                <a:srgbClr val="4BACC6"/>
              </a:solidFill>
            </a:ln>
          </p:spPr>
          <p:txBody>
            <a:bodyPr/>
            <a:lstStyle/>
            <a:p>
              <a:endParaRPr lang="en-US" sz="1400">
                <a:solidFill>
                  <a:schemeClr val="bg1"/>
                </a:solidFill>
                <a:latin typeface="Arial" panose="020B0604020202020204" pitchFamily="34" charset="0"/>
                <a:cs typeface="Arial" panose="020B0604020202020204" pitchFamily="34" charset="0"/>
              </a:endParaRPr>
            </a:p>
          </p:txBody>
        </p:sp>
        <p:sp>
          <p:nvSpPr>
            <p:cNvPr id="10" name="Text 2">
              <a:extLst>
                <a:ext uri="{FF2B5EF4-FFF2-40B4-BE49-F238E27FC236}">
                  <a16:creationId xmlns:a16="http://schemas.microsoft.com/office/drawing/2014/main" id="{1E33D7EB-9A8A-E173-9CE3-194174E72C48}"/>
                </a:ext>
              </a:extLst>
            </p:cNvPr>
            <p:cNvSpPr/>
            <p:nvPr/>
          </p:nvSpPr>
          <p:spPr>
            <a:xfrm>
              <a:off x="710049" y="1458687"/>
              <a:ext cx="2163780" cy="435426"/>
            </a:xfrm>
            <a:prstGeom prst="rect">
              <a:avLst/>
            </a:prstGeom>
            <a:noFill/>
            <a:ln/>
          </p:spPr>
          <p:txBody>
            <a:bodyPr wrap="none" lIns="0" tIns="0" rIns="0" bIns="0" rtlCol="0" anchor="ctr"/>
            <a:lstStyle/>
            <a:p>
              <a:pPr marL="0" indent="0" algn="ctr">
                <a:lnSpc>
                  <a:spcPts val="1350"/>
                </a:lnSpc>
                <a:buNone/>
              </a:pPr>
              <a:r>
                <a:rPr lang="en-US" sz="1400" dirty="0">
                  <a:solidFill>
                    <a:srgbClr val="0D2458"/>
                  </a:solidFill>
                  <a:latin typeface="Arial" panose="020B0604020202020204" pitchFamily="34" charset="0"/>
                  <a:ea typeface="Inter" pitchFamily="34" charset="-122"/>
                  <a:cs typeface="Arial" panose="020B0604020202020204" pitchFamily="34" charset="0"/>
                </a:rPr>
                <a:t>STAGE 3</a:t>
              </a:r>
              <a:endParaRPr lang="en-US" sz="1400" dirty="0">
                <a:latin typeface="Arial" panose="020B0604020202020204" pitchFamily="34" charset="0"/>
                <a:cs typeface="Arial" panose="020B0604020202020204" pitchFamily="34" charset="0"/>
              </a:endParaRPr>
            </a:p>
          </p:txBody>
        </p:sp>
      </p:grpSp>
      <p:sp>
        <p:nvSpPr>
          <p:cNvPr id="11" name="Text 3">
            <a:extLst>
              <a:ext uri="{FF2B5EF4-FFF2-40B4-BE49-F238E27FC236}">
                <a16:creationId xmlns:a16="http://schemas.microsoft.com/office/drawing/2014/main" id="{E56D9384-D04F-5D0B-458B-2594A1BD7A26}"/>
              </a:ext>
            </a:extLst>
          </p:cNvPr>
          <p:cNvSpPr/>
          <p:nvPr/>
        </p:nvSpPr>
        <p:spPr>
          <a:xfrm>
            <a:off x="733425" y="3116634"/>
            <a:ext cx="13110912" cy="1146334"/>
          </a:xfrm>
          <a:prstGeom prst="rect">
            <a:avLst/>
          </a:prstGeom>
          <a:noFill/>
          <a:ln/>
        </p:spPr>
        <p:txBody>
          <a:bodyPr wrap="square" lIns="0" tIns="0" rIns="0" bIns="0" rtlCol="0" anchor="t"/>
          <a:lstStyle/>
          <a:p>
            <a:pPr marL="0" indent="0" algn="l">
              <a:lnSpc>
                <a:spcPts val="2450"/>
              </a:lnSpc>
              <a:buNone/>
            </a:pPr>
            <a:r>
              <a:rPr lang="en-US" sz="1600" dirty="0">
                <a:solidFill>
                  <a:srgbClr val="0D2458"/>
                </a:solidFill>
                <a:latin typeface="Arial" panose="020B0604020202020204" pitchFamily="34" charset="0"/>
                <a:ea typeface="Inter" pitchFamily="34" charset="-122"/>
                <a:cs typeface="Arial" panose="020B0604020202020204" pitchFamily="34" charset="0"/>
              </a:rPr>
              <a:t>As AI adoption grows across an organization, so does complexity. Different tools, inconsistent usage patterns, and limited visibility can create risk — and slow the progress that early wins helped establish. Organizations that scale successfully introduce governance and structure around how AI is used, ensuring it remains secure, consistent, and aligned to business outcomes rather than individual experiments.</a:t>
            </a:r>
          </a:p>
          <a:p>
            <a:pPr marL="0" indent="0" algn="l">
              <a:lnSpc>
                <a:spcPts val="2450"/>
              </a:lnSpc>
              <a:buNone/>
            </a:pPr>
            <a:endParaRPr lang="en-US" sz="1600" dirty="0">
              <a:solidFill>
                <a:srgbClr val="0D2458"/>
              </a:solidFill>
              <a:latin typeface="Arial" panose="020B0604020202020204" pitchFamily="34" charset="0"/>
              <a:ea typeface="Inter" pitchFamily="34" charset="-122"/>
              <a:cs typeface="Arial" panose="020B0604020202020204" pitchFamily="34" charset="0"/>
            </a:endParaRPr>
          </a:p>
        </p:txBody>
      </p:sp>
      <p:sp>
        <p:nvSpPr>
          <p:cNvPr id="12" name="Text 4">
            <a:extLst>
              <a:ext uri="{FF2B5EF4-FFF2-40B4-BE49-F238E27FC236}">
                <a16:creationId xmlns:a16="http://schemas.microsoft.com/office/drawing/2014/main" id="{CCAEF2F5-2181-4A51-7992-E2FF61A283C4}"/>
              </a:ext>
            </a:extLst>
          </p:cNvPr>
          <p:cNvSpPr/>
          <p:nvPr/>
        </p:nvSpPr>
        <p:spPr>
          <a:xfrm>
            <a:off x="7985619" y="4987069"/>
            <a:ext cx="3437820" cy="310158"/>
          </a:xfrm>
          <a:prstGeom prst="rect">
            <a:avLst/>
          </a:prstGeom>
          <a:noFill/>
          <a:ln/>
        </p:spPr>
        <p:txBody>
          <a:bodyPr wrap="none" lIns="0" tIns="0" rIns="0" bIns="0" rtlCol="0" anchor="t"/>
          <a:lstStyle/>
          <a:p>
            <a:pPr marL="0" indent="0" algn="l">
              <a:lnSpc>
                <a:spcPts val="2400"/>
              </a:lnSpc>
              <a:buNone/>
            </a:pPr>
            <a:r>
              <a:rPr lang="en-US" sz="2400" b="1" dirty="0">
                <a:solidFill>
                  <a:srgbClr val="0D2458"/>
                </a:solidFill>
                <a:latin typeface="Arial" panose="020B0604020202020204" pitchFamily="34" charset="0"/>
                <a:ea typeface="Inter Black" pitchFamily="34" charset="-122"/>
                <a:cs typeface="Arial" panose="020B0604020202020204" pitchFamily="34" charset="0"/>
              </a:rPr>
              <a:t>What Good Scaling Enables</a:t>
            </a:r>
          </a:p>
        </p:txBody>
      </p:sp>
      <p:sp>
        <p:nvSpPr>
          <p:cNvPr id="14" name="Text 6">
            <a:extLst>
              <a:ext uri="{FF2B5EF4-FFF2-40B4-BE49-F238E27FC236}">
                <a16:creationId xmlns:a16="http://schemas.microsoft.com/office/drawing/2014/main" id="{7120E3B0-4CED-94D3-D345-2BCB38521A70}"/>
              </a:ext>
            </a:extLst>
          </p:cNvPr>
          <p:cNvSpPr/>
          <p:nvPr/>
        </p:nvSpPr>
        <p:spPr>
          <a:xfrm>
            <a:off x="8085221" y="5529444"/>
            <a:ext cx="5759116" cy="971431"/>
          </a:xfrm>
          <a:prstGeom prst="rect">
            <a:avLst/>
          </a:prstGeom>
          <a:noFill/>
          <a:ln/>
        </p:spPr>
        <p:txBody>
          <a:bodyPr wrap="square" lIns="0" tIns="0" rIns="0" bIns="0" rtlCol="0" anchor="t"/>
          <a:lstStyle/>
          <a:p>
            <a:pPr marL="342900" indent="-342900" algn="l">
              <a:lnSpc>
                <a:spcPts val="2450"/>
              </a:lnSpc>
              <a:buSzPct val="100000"/>
              <a:buChar char="•"/>
            </a:pPr>
            <a:r>
              <a:rPr lang="en-US" sz="1600" dirty="0">
                <a:solidFill>
                  <a:srgbClr val="0D2458"/>
                </a:solidFill>
                <a:latin typeface="Arial" panose="020B0604020202020204" pitchFamily="34" charset="0"/>
                <a:ea typeface="Inter" pitchFamily="34" charset="-122"/>
                <a:cs typeface="Arial" panose="020B0604020202020204" pitchFamily="34" charset="0"/>
              </a:rPr>
              <a:t>Greater control and visibility across all AI usage</a:t>
            </a:r>
          </a:p>
          <a:p>
            <a:pPr marL="342900" indent="-342900" algn="l">
              <a:lnSpc>
                <a:spcPts val="2450"/>
              </a:lnSpc>
              <a:buSzPct val="100000"/>
              <a:buChar char="•"/>
            </a:pPr>
            <a:r>
              <a:rPr lang="en-US" sz="1600" dirty="0">
                <a:solidFill>
                  <a:srgbClr val="0D2458"/>
                </a:solidFill>
                <a:latin typeface="Arial" panose="020B0604020202020204" pitchFamily="34" charset="0"/>
                <a:ea typeface="Inter" pitchFamily="34" charset="-122"/>
                <a:cs typeface="Arial" panose="020B0604020202020204" pitchFamily="34" charset="0"/>
              </a:rPr>
              <a:t>Improved consistency and trust in AI-generated outcomes</a:t>
            </a:r>
          </a:p>
          <a:p>
            <a:pPr marL="342900" indent="-342900" algn="l">
              <a:lnSpc>
                <a:spcPts val="2450"/>
              </a:lnSpc>
              <a:buSzPct val="100000"/>
              <a:buChar char="•"/>
            </a:pPr>
            <a:r>
              <a:rPr lang="en-US" sz="1600" dirty="0">
                <a:solidFill>
                  <a:srgbClr val="0D2458"/>
                </a:solidFill>
                <a:latin typeface="Arial" panose="020B0604020202020204" pitchFamily="34" charset="0"/>
                <a:ea typeface="Inter" pitchFamily="34" charset="-122"/>
                <a:cs typeface="Arial" panose="020B0604020202020204" pitchFamily="34" charset="0"/>
              </a:rPr>
              <a:t>A clear, defensible path to long-term business value</a:t>
            </a:r>
          </a:p>
          <a:p>
            <a:pPr marL="342900" indent="-342900" algn="l">
              <a:lnSpc>
                <a:spcPts val="2450"/>
              </a:lnSpc>
              <a:buSzPct val="100000"/>
              <a:buChar char="•"/>
            </a:pPr>
            <a:r>
              <a:rPr lang="en-US" sz="1600" dirty="0">
                <a:solidFill>
                  <a:srgbClr val="0D2458"/>
                </a:solidFill>
                <a:latin typeface="Arial" panose="020B0604020202020204" pitchFamily="34" charset="0"/>
                <a:ea typeface="Inter" pitchFamily="34" charset="-122"/>
                <a:cs typeface="Arial" panose="020B0604020202020204" pitchFamily="34" charset="0"/>
              </a:rPr>
              <a:t>Security and compliance built into how AI operates</a:t>
            </a:r>
          </a:p>
          <a:p>
            <a:pPr marL="342900" indent="-342900" algn="l">
              <a:lnSpc>
                <a:spcPts val="2450"/>
              </a:lnSpc>
              <a:buSzPct val="100000"/>
              <a:buChar char="•"/>
            </a:pPr>
            <a:endParaRPr lang="en-US" sz="1600" dirty="0">
              <a:solidFill>
                <a:srgbClr val="0D2458"/>
              </a:solidFill>
              <a:latin typeface="Arial" panose="020B0604020202020204" pitchFamily="34" charset="0"/>
              <a:ea typeface="Inter" pitchFamily="34" charset="-122"/>
              <a:cs typeface="Arial" panose="020B0604020202020204" pitchFamily="34" charset="0"/>
            </a:endParaRPr>
          </a:p>
        </p:txBody>
      </p:sp>
      <p:sp>
        <p:nvSpPr>
          <p:cNvPr id="2" name="Shape 7">
            <a:extLst>
              <a:ext uri="{FF2B5EF4-FFF2-40B4-BE49-F238E27FC236}">
                <a16:creationId xmlns:a16="http://schemas.microsoft.com/office/drawing/2014/main" id="{C1BF3E5F-7997-F95A-D691-0A3CA605C784}"/>
              </a:ext>
            </a:extLst>
          </p:cNvPr>
          <p:cNvSpPr/>
          <p:nvPr/>
        </p:nvSpPr>
        <p:spPr>
          <a:xfrm>
            <a:off x="718246" y="4452258"/>
            <a:ext cx="6596954" cy="3017639"/>
          </a:xfrm>
          <a:prstGeom prst="roundRect">
            <a:avLst>
              <a:gd name="adj" fmla="val 8843"/>
            </a:avLst>
          </a:prstGeom>
          <a:solidFill>
            <a:srgbClr val="2157D6"/>
          </a:solidFill>
          <a:ln/>
        </p:spPr>
        <p:txBody>
          <a:bodyPr/>
          <a:lstStyle/>
          <a:p>
            <a:endParaRPr lang="en-US"/>
          </a:p>
        </p:txBody>
      </p:sp>
      <p:sp>
        <p:nvSpPr>
          <p:cNvPr id="3" name="Text 8">
            <a:extLst>
              <a:ext uri="{FF2B5EF4-FFF2-40B4-BE49-F238E27FC236}">
                <a16:creationId xmlns:a16="http://schemas.microsoft.com/office/drawing/2014/main" id="{F0B95E52-BCF6-2583-699F-0639957E399C}"/>
              </a:ext>
            </a:extLst>
          </p:cNvPr>
          <p:cNvSpPr/>
          <p:nvPr/>
        </p:nvSpPr>
        <p:spPr>
          <a:xfrm>
            <a:off x="1293794" y="5103070"/>
            <a:ext cx="3042642" cy="310158"/>
          </a:xfrm>
          <a:prstGeom prst="rect">
            <a:avLst/>
          </a:prstGeom>
          <a:noFill/>
          <a:ln/>
        </p:spPr>
        <p:txBody>
          <a:bodyPr wrap="none" lIns="0" tIns="0" rIns="0" bIns="0" rtlCol="0" anchor="t"/>
          <a:lstStyle/>
          <a:p>
            <a:pPr marL="0" indent="0" algn="l">
              <a:lnSpc>
                <a:spcPts val="2400"/>
              </a:lnSpc>
              <a:buNone/>
            </a:pPr>
            <a:r>
              <a:rPr lang="en-US" sz="2000" b="1" dirty="0">
                <a:solidFill>
                  <a:srgbClr val="FFFFFF"/>
                </a:solidFill>
                <a:latin typeface="Arial" panose="020B0604020202020204" pitchFamily="34" charset="0"/>
                <a:ea typeface="Inter Black" pitchFamily="34" charset="-122"/>
                <a:cs typeface="Arial" panose="020B0604020202020204" pitchFamily="34" charset="0"/>
              </a:rPr>
              <a:t>What Scaling Without Structure Looks Like</a:t>
            </a:r>
          </a:p>
          <a:p>
            <a:pPr marL="0" indent="0" algn="l">
              <a:lnSpc>
                <a:spcPts val="2400"/>
              </a:lnSpc>
              <a:buNone/>
            </a:pPr>
            <a:endParaRPr lang="en-US" sz="2000" b="1" dirty="0">
              <a:solidFill>
                <a:srgbClr val="FFFFFF"/>
              </a:solidFill>
              <a:latin typeface="Arial" panose="020B0604020202020204" pitchFamily="34" charset="0"/>
              <a:ea typeface="Inter Black" pitchFamily="34" charset="-122"/>
              <a:cs typeface="Arial" panose="020B0604020202020204" pitchFamily="34" charset="0"/>
            </a:endParaRPr>
          </a:p>
        </p:txBody>
      </p:sp>
      <p:sp>
        <p:nvSpPr>
          <p:cNvPr id="18" name="Text 9">
            <a:extLst>
              <a:ext uri="{FF2B5EF4-FFF2-40B4-BE49-F238E27FC236}">
                <a16:creationId xmlns:a16="http://schemas.microsoft.com/office/drawing/2014/main" id="{E083FC0A-5E6B-7552-089C-687D86280227}"/>
              </a:ext>
            </a:extLst>
          </p:cNvPr>
          <p:cNvSpPr/>
          <p:nvPr/>
        </p:nvSpPr>
        <p:spPr>
          <a:xfrm>
            <a:off x="1293794" y="5584315"/>
            <a:ext cx="5363680" cy="859750"/>
          </a:xfrm>
          <a:prstGeom prst="rect">
            <a:avLst/>
          </a:prstGeom>
          <a:noFill/>
          <a:ln/>
        </p:spPr>
        <p:txBody>
          <a:bodyPr wrap="square" lIns="0" tIns="0" rIns="0" bIns="0" rtlCol="0" anchor="t"/>
          <a:lstStyle/>
          <a:p>
            <a:pPr marL="0" indent="0" algn="l">
              <a:lnSpc>
                <a:spcPts val="2450"/>
              </a:lnSpc>
              <a:buNone/>
            </a:pPr>
            <a:r>
              <a:rPr lang="en-US" sz="1600" dirty="0">
                <a:solidFill>
                  <a:srgbClr val="FFFFFF"/>
                </a:solidFill>
                <a:latin typeface="Arial" panose="020B0604020202020204" pitchFamily="34" charset="0"/>
                <a:ea typeface="Inter" pitchFamily="34" charset="-122"/>
                <a:cs typeface="Arial" panose="020B0604020202020204" pitchFamily="34" charset="0"/>
              </a:rPr>
              <a:t>Shadow AI usage across departments. Inconsistent results that erode trust. No clear line of sight from AI activity to business value. These are the risks of adoption without a scaling strategy.</a:t>
            </a:r>
          </a:p>
          <a:p>
            <a:pPr marL="0" indent="0" algn="l">
              <a:lnSpc>
                <a:spcPts val="2450"/>
              </a:lnSpc>
              <a:buNone/>
            </a:pPr>
            <a:endParaRPr lang="en-US" sz="1600" dirty="0">
              <a:solidFill>
                <a:srgbClr val="FFFFFF"/>
              </a:solidFill>
              <a:latin typeface="Arial" panose="020B0604020202020204" pitchFamily="34" charset="0"/>
              <a:ea typeface="Inter" pitchFamily="34" charset="-122"/>
              <a:cs typeface="Arial" panose="020B0604020202020204" pitchFamily="34" charset="0"/>
            </a:endParaRPr>
          </a:p>
        </p:txBody>
      </p:sp>
    </p:spTree>
    <p:extLst>
      <p:ext uri="{BB962C8B-B14F-4D97-AF65-F5344CB8AC3E}">
        <p14:creationId xmlns:p14="http://schemas.microsoft.com/office/powerpoint/2010/main" val="341793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CEE5-E930-F5FD-278F-4D8C11DBEF33}"/>
            </a:ext>
          </a:extLst>
        </p:cNvPr>
        <p:cNvGrpSpPr/>
        <p:nvPr/>
      </p:nvGrpSpPr>
      <p:grpSpPr>
        <a:xfrm>
          <a:off x="0" y="0"/>
          <a:ext cx="0" cy="0"/>
          <a:chOff x="0" y="0"/>
          <a:chExt cx="0" cy="0"/>
        </a:xfrm>
      </p:grpSpPr>
      <p:pic>
        <p:nvPicPr>
          <p:cNvPr id="5" name="Picture 4" descr="A blue background with circles and lines&#10;&#10;AI-generated content may be incorrect.">
            <a:extLst>
              <a:ext uri="{FF2B5EF4-FFF2-40B4-BE49-F238E27FC236}">
                <a16:creationId xmlns:a16="http://schemas.microsoft.com/office/drawing/2014/main" id="{A5D0E8CD-6021-1777-7D09-07569C5FEDC5}"/>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a:ext>
            </a:extLst>
          </a:blip>
          <a:srcRect/>
          <a:stretch>
            <a:fillRect/>
          </a:stretch>
        </p:blipFill>
        <p:spPr>
          <a:xfrm>
            <a:off x="-1" y="0"/>
            <a:ext cx="14636760" cy="2671638"/>
          </a:xfrm>
          <a:prstGeom prst="rect">
            <a:avLst/>
          </a:prstGeom>
          <a:solidFill>
            <a:schemeClr val="bg1"/>
          </a:solidFill>
        </p:spPr>
      </p:pic>
      <p:sp>
        <p:nvSpPr>
          <p:cNvPr id="7" name="Rectangle 6">
            <a:extLst>
              <a:ext uri="{FF2B5EF4-FFF2-40B4-BE49-F238E27FC236}">
                <a16:creationId xmlns:a16="http://schemas.microsoft.com/office/drawing/2014/main" id="{88B2A3C9-86E1-ECC9-3759-05CB7BF4A60E}"/>
              </a:ext>
            </a:extLst>
          </p:cNvPr>
          <p:cNvSpPr/>
          <p:nvPr/>
        </p:nvSpPr>
        <p:spPr>
          <a:xfrm>
            <a:off x="0" y="2550102"/>
            <a:ext cx="14630400" cy="152666"/>
          </a:xfrm>
          <a:prstGeom prst="rect">
            <a:avLst/>
          </a:prstGeom>
          <a:solidFill>
            <a:srgbClr val="4BAC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6" name="Title 5">
            <a:extLst>
              <a:ext uri="{FF2B5EF4-FFF2-40B4-BE49-F238E27FC236}">
                <a16:creationId xmlns:a16="http://schemas.microsoft.com/office/drawing/2014/main" id="{905AADD1-B4BE-FCBA-1373-833897BDA1D7}"/>
              </a:ext>
            </a:extLst>
          </p:cNvPr>
          <p:cNvSpPr>
            <a:spLocks noGrp="1"/>
          </p:cNvSpPr>
          <p:nvPr>
            <p:ph type="title" idx="4294967295"/>
          </p:nvPr>
        </p:nvSpPr>
        <p:spPr>
          <a:xfrm>
            <a:off x="718246" y="1028042"/>
            <a:ext cx="13427074" cy="615553"/>
          </a:xfrm>
          <a:prstGeom prst="rect">
            <a:avLst/>
          </a:prstGeom>
        </p:spPr>
        <p:txBody>
          <a:bodyPr wrap="square" lIns="0" tIns="0" rIns="0" bIns="0" anchor="ctr">
            <a:spAutoFit/>
          </a:bodyPr>
          <a:lstStyle>
            <a:lvl1pPr>
              <a:defRPr sz="3350" b="0" i="0">
                <a:solidFill>
                  <a:srgbClr val="151512"/>
                </a:solidFill>
                <a:latin typeface="DM Sans Medium"/>
                <a:ea typeface="+mj-ea"/>
                <a:cs typeface="DM Sans Medium"/>
              </a:defRPr>
            </a:lvl1pPr>
          </a:lstStyle>
          <a:p>
            <a:pPr algn="l"/>
            <a:r>
              <a:rPr lang="en-US" sz="4000" b="1" dirty="0">
                <a:solidFill>
                  <a:schemeClr val="bg1"/>
                </a:solidFill>
                <a:latin typeface="Arial" panose="020B0604020202020204" pitchFamily="34" charset="0"/>
                <a:cs typeface="Arial" panose="020B0604020202020204" pitchFamily="34" charset="0"/>
              </a:rPr>
              <a:t>Scale: Bring Structure, Security, and Strategy to AI</a:t>
            </a:r>
          </a:p>
        </p:txBody>
      </p:sp>
      <p:sp>
        <p:nvSpPr>
          <p:cNvPr id="11" name="Text 3">
            <a:extLst>
              <a:ext uri="{FF2B5EF4-FFF2-40B4-BE49-F238E27FC236}">
                <a16:creationId xmlns:a16="http://schemas.microsoft.com/office/drawing/2014/main" id="{00AFBA3B-02E6-8581-ED0D-D43C02FCA3AE}"/>
              </a:ext>
            </a:extLst>
          </p:cNvPr>
          <p:cNvSpPr/>
          <p:nvPr/>
        </p:nvSpPr>
        <p:spPr>
          <a:xfrm>
            <a:off x="733425" y="3064875"/>
            <a:ext cx="13110912" cy="1022619"/>
          </a:xfrm>
          <a:prstGeom prst="rect">
            <a:avLst/>
          </a:prstGeom>
          <a:noFill/>
          <a:ln/>
        </p:spPr>
        <p:txBody>
          <a:bodyPr wrap="square" lIns="0" tIns="0" rIns="0" bIns="0" rtlCol="0" anchor="t"/>
          <a:lstStyle/>
          <a:p>
            <a:pPr marL="0" indent="0" algn="l">
              <a:lnSpc>
                <a:spcPts val="2450"/>
              </a:lnSpc>
              <a:buNone/>
            </a:pPr>
            <a:r>
              <a:rPr lang="en-US" sz="1600" dirty="0">
                <a:solidFill>
                  <a:srgbClr val="0D2458"/>
                </a:solidFill>
                <a:latin typeface="Arial" panose="020B0604020202020204" pitchFamily="34" charset="0"/>
                <a:ea typeface="Inter" pitchFamily="34" charset="-122"/>
                <a:cs typeface="Arial" panose="020B0604020202020204" pitchFamily="34" charset="0"/>
              </a:rPr>
              <a:t>The most successful AI initiatives are not defined by the platforms or models being used. They are defined by the outcomes they deliver. When organizations lead with business objectives — rather than technology capabilities — they make better decisions, move faster, and build broader organizational confidence in AI.</a:t>
            </a:r>
          </a:p>
          <a:p>
            <a:pPr marL="0" indent="0" algn="l">
              <a:lnSpc>
                <a:spcPts val="2450"/>
              </a:lnSpc>
              <a:buNone/>
            </a:pPr>
            <a:endParaRPr lang="en-US" sz="1600" dirty="0">
              <a:solidFill>
                <a:srgbClr val="0D2458"/>
              </a:solidFill>
              <a:latin typeface="Arial" panose="020B0604020202020204" pitchFamily="34" charset="0"/>
              <a:ea typeface="Inter" pitchFamily="34" charset="-122"/>
              <a:cs typeface="Arial" panose="020B0604020202020204" pitchFamily="34" charset="0"/>
            </a:endParaRPr>
          </a:p>
        </p:txBody>
      </p:sp>
      <p:sp>
        <p:nvSpPr>
          <p:cNvPr id="15" name="Text 2">
            <a:extLst>
              <a:ext uri="{FF2B5EF4-FFF2-40B4-BE49-F238E27FC236}">
                <a16:creationId xmlns:a16="http://schemas.microsoft.com/office/drawing/2014/main" id="{E3E163E9-9439-3475-73CF-8FA7C6E156E1}"/>
              </a:ext>
            </a:extLst>
          </p:cNvPr>
          <p:cNvSpPr/>
          <p:nvPr/>
        </p:nvSpPr>
        <p:spPr>
          <a:xfrm>
            <a:off x="733426" y="4922104"/>
            <a:ext cx="2307739" cy="181205"/>
          </a:xfrm>
          <a:prstGeom prst="rect">
            <a:avLst/>
          </a:prstGeom>
          <a:noFill/>
          <a:ln/>
        </p:spPr>
        <p:txBody>
          <a:bodyPr wrap="none" lIns="0" tIns="0" rIns="0" bIns="0" rtlCol="0" anchor="t"/>
          <a:lstStyle/>
          <a:p>
            <a:pPr marL="0" indent="0" algn="l">
              <a:lnSpc>
                <a:spcPts val="2600"/>
              </a:lnSpc>
              <a:buNone/>
            </a:pPr>
            <a:r>
              <a:rPr lang="en-US" b="1" dirty="0">
                <a:solidFill>
                  <a:srgbClr val="0D2458"/>
                </a:solidFill>
                <a:latin typeface="Arial" panose="020B0604020202020204" pitchFamily="34" charset="0"/>
                <a:ea typeface="Inter Black" pitchFamily="34" charset="-122"/>
                <a:cs typeface="Arial" panose="020B0604020202020204" pitchFamily="34" charset="0"/>
              </a:rPr>
              <a:t>Customer Experience</a:t>
            </a:r>
            <a:endParaRPr lang="en-US" dirty="0">
              <a:latin typeface="Arial" panose="020B0604020202020204" pitchFamily="34" charset="0"/>
              <a:cs typeface="Arial" panose="020B0604020202020204" pitchFamily="34" charset="0"/>
            </a:endParaRPr>
          </a:p>
        </p:txBody>
      </p:sp>
      <p:sp>
        <p:nvSpPr>
          <p:cNvPr id="16" name="Text 3">
            <a:extLst>
              <a:ext uri="{FF2B5EF4-FFF2-40B4-BE49-F238E27FC236}">
                <a16:creationId xmlns:a16="http://schemas.microsoft.com/office/drawing/2014/main" id="{1B6FD47F-A52D-1EF1-18C0-41A0898CDBEE}"/>
              </a:ext>
            </a:extLst>
          </p:cNvPr>
          <p:cNvSpPr/>
          <p:nvPr/>
        </p:nvSpPr>
        <p:spPr>
          <a:xfrm>
            <a:off x="733426" y="5264135"/>
            <a:ext cx="5988013" cy="548640"/>
          </a:xfrm>
          <a:prstGeom prst="rect">
            <a:avLst/>
          </a:prstGeom>
          <a:noFill/>
          <a:ln/>
        </p:spPr>
        <p:txBody>
          <a:bodyPr wrap="square" lIns="0" tIns="0" rIns="0" bIns="0" rtlCol="0" anchor="t"/>
          <a:lstStyle/>
          <a:p>
            <a:pPr marL="0" indent="0" algn="l">
              <a:lnSpc>
                <a:spcPts val="2450"/>
              </a:lnSpc>
              <a:buNone/>
            </a:pPr>
            <a:r>
              <a:rPr lang="en-US" sz="1600" dirty="0">
                <a:solidFill>
                  <a:srgbClr val="0D2458"/>
                </a:solidFill>
                <a:latin typeface="Arial" panose="020B0604020202020204" pitchFamily="34" charset="0"/>
                <a:ea typeface="Inter" pitchFamily="34" charset="-122"/>
                <a:cs typeface="Arial" panose="020B0604020202020204" pitchFamily="34" charset="0"/>
              </a:rPr>
              <a:t>Improve responsiveness, personalization, and consistency across every customer touchpoint.</a:t>
            </a:r>
            <a:endParaRPr lang="en-US" sz="1600" dirty="0">
              <a:latin typeface="Arial" panose="020B0604020202020204" pitchFamily="34" charset="0"/>
              <a:cs typeface="Arial" panose="020B0604020202020204" pitchFamily="34" charset="0"/>
            </a:endParaRPr>
          </a:p>
        </p:txBody>
      </p:sp>
      <p:sp>
        <p:nvSpPr>
          <p:cNvPr id="19" name="Text 4">
            <a:extLst>
              <a:ext uri="{FF2B5EF4-FFF2-40B4-BE49-F238E27FC236}">
                <a16:creationId xmlns:a16="http://schemas.microsoft.com/office/drawing/2014/main" id="{A08DDC8F-8E1D-7C83-80DC-C1E36B37D3D0}"/>
              </a:ext>
            </a:extLst>
          </p:cNvPr>
          <p:cNvSpPr/>
          <p:nvPr/>
        </p:nvSpPr>
        <p:spPr>
          <a:xfrm>
            <a:off x="7856206" y="4922104"/>
            <a:ext cx="2127663" cy="181205"/>
          </a:xfrm>
          <a:prstGeom prst="rect">
            <a:avLst/>
          </a:prstGeom>
          <a:noFill/>
          <a:ln/>
        </p:spPr>
        <p:txBody>
          <a:bodyPr wrap="none" lIns="0" tIns="0" rIns="0" bIns="0" rtlCol="0" anchor="t"/>
          <a:lstStyle/>
          <a:p>
            <a:pPr marL="0" indent="0" algn="l">
              <a:lnSpc>
                <a:spcPts val="2600"/>
              </a:lnSpc>
              <a:buNone/>
            </a:pPr>
            <a:r>
              <a:rPr lang="en-US" b="1" dirty="0">
                <a:solidFill>
                  <a:srgbClr val="0D2458"/>
                </a:solidFill>
                <a:latin typeface="Arial" panose="020B0604020202020204" pitchFamily="34" charset="0"/>
                <a:ea typeface="Inter Black" pitchFamily="34" charset="-122"/>
                <a:cs typeface="Arial" panose="020B0604020202020204" pitchFamily="34" charset="0"/>
              </a:rPr>
              <a:t>Cost Reduction</a:t>
            </a:r>
            <a:endParaRPr lang="en-US" dirty="0">
              <a:latin typeface="Arial" panose="020B0604020202020204" pitchFamily="34" charset="0"/>
              <a:cs typeface="Arial" panose="020B0604020202020204" pitchFamily="34" charset="0"/>
            </a:endParaRPr>
          </a:p>
        </p:txBody>
      </p:sp>
      <p:sp>
        <p:nvSpPr>
          <p:cNvPr id="20" name="Text 5">
            <a:extLst>
              <a:ext uri="{FF2B5EF4-FFF2-40B4-BE49-F238E27FC236}">
                <a16:creationId xmlns:a16="http://schemas.microsoft.com/office/drawing/2014/main" id="{8F99C2BA-8D5C-20A2-8BAF-510C56B424BE}"/>
              </a:ext>
            </a:extLst>
          </p:cNvPr>
          <p:cNvSpPr/>
          <p:nvPr/>
        </p:nvSpPr>
        <p:spPr>
          <a:xfrm>
            <a:off x="7856206" y="5264135"/>
            <a:ext cx="5988131" cy="548640"/>
          </a:xfrm>
          <a:prstGeom prst="rect">
            <a:avLst/>
          </a:prstGeom>
          <a:noFill/>
          <a:ln/>
        </p:spPr>
        <p:txBody>
          <a:bodyPr wrap="square" lIns="0" tIns="0" rIns="0" bIns="0" rtlCol="0" anchor="t"/>
          <a:lstStyle/>
          <a:p>
            <a:pPr marL="0" indent="0" algn="l">
              <a:lnSpc>
                <a:spcPts val="2450"/>
              </a:lnSpc>
              <a:buNone/>
            </a:pPr>
            <a:r>
              <a:rPr lang="en-US" sz="1600" dirty="0">
                <a:solidFill>
                  <a:srgbClr val="0D2458"/>
                </a:solidFill>
                <a:latin typeface="Arial" panose="020B0604020202020204" pitchFamily="34" charset="0"/>
                <a:ea typeface="Inter" pitchFamily="34" charset="-122"/>
                <a:cs typeface="Arial" panose="020B0604020202020204" pitchFamily="34" charset="0"/>
              </a:rPr>
              <a:t>Reduce operational costs by eliminating inefficiencies and automating high-volume, low-complexity work.</a:t>
            </a:r>
            <a:endParaRPr lang="en-US" sz="1600" dirty="0">
              <a:latin typeface="Arial" panose="020B0604020202020204" pitchFamily="34" charset="0"/>
              <a:cs typeface="Arial" panose="020B0604020202020204" pitchFamily="34" charset="0"/>
            </a:endParaRPr>
          </a:p>
        </p:txBody>
      </p:sp>
      <p:sp>
        <p:nvSpPr>
          <p:cNvPr id="22" name="Text 6">
            <a:extLst>
              <a:ext uri="{FF2B5EF4-FFF2-40B4-BE49-F238E27FC236}">
                <a16:creationId xmlns:a16="http://schemas.microsoft.com/office/drawing/2014/main" id="{29C6FE83-5B54-1636-56F7-F852AF7C08E5}"/>
              </a:ext>
            </a:extLst>
          </p:cNvPr>
          <p:cNvSpPr/>
          <p:nvPr/>
        </p:nvSpPr>
        <p:spPr>
          <a:xfrm>
            <a:off x="733427" y="6807613"/>
            <a:ext cx="2424798" cy="181205"/>
          </a:xfrm>
          <a:prstGeom prst="rect">
            <a:avLst/>
          </a:prstGeom>
          <a:noFill/>
          <a:ln/>
        </p:spPr>
        <p:txBody>
          <a:bodyPr wrap="none" lIns="0" tIns="0" rIns="0" bIns="0" rtlCol="0" anchor="t"/>
          <a:lstStyle/>
          <a:p>
            <a:pPr marL="0" indent="0" algn="l">
              <a:lnSpc>
                <a:spcPts val="2600"/>
              </a:lnSpc>
              <a:buNone/>
            </a:pPr>
            <a:r>
              <a:rPr lang="en-US" b="1">
                <a:solidFill>
                  <a:srgbClr val="0D2458"/>
                </a:solidFill>
                <a:latin typeface="Arial" panose="020B0604020202020204" pitchFamily="34" charset="0"/>
                <a:ea typeface="Inter Black" pitchFamily="34" charset="-122"/>
                <a:cs typeface="Arial" panose="020B0604020202020204" pitchFamily="34" charset="0"/>
              </a:rPr>
              <a:t>Employee Productivity</a:t>
            </a:r>
            <a:endParaRPr lang="en-US">
              <a:latin typeface="Arial" panose="020B0604020202020204" pitchFamily="34" charset="0"/>
              <a:cs typeface="Arial" panose="020B0604020202020204" pitchFamily="34" charset="0"/>
            </a:endParaRPr>
          </a:p>
        </p:txBody>
      </p:sp>
      <p:sp>
        <p:nvSpPr>
          <p:cNvPr id="23" name="Text 7">
            <a:extLst>
              <a:ext uri="{FF2B5EF4-FFF2-40B4-BE49-F238E27FC236}">
                <a16:creationId xmlns:a16="http://schemas.microsoft.com/office/drawing/2014/main" id="{00CA0C5F-FC3E-3A96-3302-19620846AF03}"/>
              </a:ext>
            </a:extLst>
          </p:cNvPr>
          <p:cNvSpPr/>
          <p:nvPr/>
        </p:nvSpPr>
        <p:spPr>
          <a:xfrm>
            <a:off x="733426" y="7149643"/>
            <a:ext cx="5988013" cy="548640"/>
          </a:xfrm>
          <a:prstGeom prst="rect">
            <a:avLst/>
          </a:prstGeom>
          <a:noFill/>
          <a:ln/>
        </p:spPr>
        <p:txBody>
          <a:bodyPr wrap="square" lIns="0" tIns="0" rIns="0" bIns="0" rtlCol="0" anchor="t"/>
          <a:lstStyle/>
          <a:p>
            <a:pPr marL="0" indent="0" algn="l">
              <a:lnSpc>
                <a:spcPts val="2450"/>
              </a:lnSpc>
              <a:buNone/>
            </a:pPr>
            <a:r>
              <a:rPr lang="en-US" sz="1600" dirty="0">
                <a:solidFill>
                  <a:srgbClr val="0D2458"/>
                </a:solidFill>
                <a:latin typeface="Arial" panose="020B0604020202020204" pitchFamily="34" charset="0"/>
                <a:ea typeface="Inter" pitchFamily="34" charset="-122"/>
                <a:cs typeface="Arial" panose="020B0604020202020204" pitchFamily="34" charset="0"/>
              </a:rPr>
              <a:t>Free up teams to focus on higher-value work by removing the friction of manual, repetitive tasks.</a:t>
            </a:r>
            <a:endParaRPr lang="en-US" sz="1600" dirty="0">
              <a:latin typeface="Arial" panose="020B0604020202020204" pitchFamily="34" charset="0"/>
              <a:cs typeface="Arial" panose="020B0604020202020204" pitchFamily="34" charset="0"/>
            </a:endParaRPr>
          </a:p>
        </p:txBody>
      </p:sp>
      <p:sp>
        <p:nvSpPr>
          <p:cNvPr id="25" name="Text 8">
            <a:extLst>
              <a:ext uri="{FF2B5EF4-FFF2-40B4-BE49-F238E27FC236}">
                <a16:creationId xmlns:a16="http://schemas.microsoft.com/office/drawing/2014/main" id="{0BB88F51-6349-93AC-A226-0D92B5497243}"/>
              </a:ext>
            </a:extLst>
          </p:cNvPr>
          <p:cNvSpPr/>
          <p:nvPr/>
        </p:nvSpPr>
        <p:spPr>
          <a:xfrm>
            <a:off x="7856206" y="6807613"/>
            <a:ext cx="2127663" cy="181205"/>
          </a:xfrm>
          <a:prstGeom prst="rect">
            <a:avLst/>
          </a:prstGeom>
          <a:noFill/>
          <a:ln/>
        </p:spPr>
        <p:txBody>
          <a:bodyPr wrap="none" lIns="0" tIns="0" rIns="0" bIns="0" rtlCol="0" anchor="t"/>
          <a:lstStyle/>
          <a:p>
            <a:pPr marL="0" indent="0" algn="l">
              <a:lnSpc>
                <a:spcPts val="2600"/>
              </a:lnSpc>
              <a:buNone/>
            </a:pPr>
            <a:r>
              <a:rPr lang="en-US" b="1" dirty="0">
                <a:solidFill>
                  <a:srgbClr val="0D2458"/>
                </a:solidFill>
                <a:latin typeface="Arial" panose="020B0604020202020204" pitchFamily="34" charset="0"/>
                <a:ea typeface="Inter Black" pitchFamily="34" charset="-122"/>
                <a:cs typeface="Arial" panose="020B0604020202020204" pitchFamily="34" charset="0"/>
              </a:rPr>
              <a:t>Faster Decisions</a:t>
            </a:r>
            <a:endParaRPr lang="en-US" dirty="0">
              <a:latin typeface="Arial" panose="020B0604020202020204" pitchFamily="34" charset="0"/>
              <a:cs typeface="Arial" panose="020B0604020202020204" pitchFamily="34" charset="0"/>
            </a:endParaRPr>
          </a:p>
        </p:txBody>
      </p:sp>
      <p:sp>
        <p:nvSpPr>
          <p:cNvPr id="26" name="Text 9">
            <a:extLst>
              <a:ext uri="{FF2B5EF4-FFF2-40B4-BE49-F238E27FC236}">
                <a16:creationId xmlns:a16="http://schemas.microsoft.com/office/drawing/2014/main" id="{41050B6A-1444-9D3E-DA81-A3D680C7EE8C}"/>
              </a:ext>
            </a:extLst>
          </p:cNvPr>
          <p:cNvSpPr/>
          <p:nvPr/>
        </p:nvSpPr>
        <p:spPr>
          <a:xfrm>
            <a:off x="7856206" y="7149643"/>
            <a:ext cx="5988131" cy="822959"/>
          </a:xfrm>
          <a:prstGeom prst="rect">
            <a:avLst/>
          </a:prstGeom>
          <a:noFill/>
          <a:ln/>
        </p:spPr>
        <p:txBody>
          <a:bodyPr wrap="square" lIns="0" tIns="0" rIns="0" bIns="0" rtlCol="0" anchor="t"/>
          <a:lstStyle/>
          <a:p>
            <a:pPr marL="0" indent="0" algn="l">
              <a:lnSpc>
                <a:spcPts val="2450"/>
              </a:lnSpc>
              <a:buNone/>
            </a:pPr>
            <a:r>
              <a:rPr lang="en-US" sz="1600">
                <a:solidFill>
                  <a:srgbClr val="0D2458"/>
                </a:solidFill>
                <a:latin typeface="Arial" panose="020B0604020202020204" pitchFamily="34" charset="0"/>
                <a:ea typeface="Inter" pitchFamily="34" charset="-122"/>
                <a:cs typeface="Arial" panose="020B0604020202020204" pitchFamily="34" charset="0"/>
              </a:rPr>
              <a:t>Enable leaders and frontline teams to make faster, more informed decisions backed by real-time data and AI-driven insight.</a:t>
            </a:r>
            <a:endParaRPr lang="en-US" sz="1600">
              <a:latin typeface="Arial" panose="020B0604020202020204" pitchFamily="34" charset="0"/>
              <a:cs typeface="Arial" panose="020B0604020202020204" pitchFamily="34" charset="0"/>
            </a:endParaRPr>
          </a:p>
        </p:txBody>
      </p:sp>
      <p:pic>
        <p:nvPicPr>
          <p:cNvPr id="29" name="Image 0" descr="preencoded.png">
            <a:extLst>
              <a:ext uri="{FF2B5EF4-FFF2-40B4-BE49-F238E27FC236}">
                <a16:creationId xmlns:a16="http://schemas.microsoft.com/office/drawing/2014/main" id="{0C1EE7EE-FFC7-77F8-3970-78A83F01526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33425" y="4348702"/>
            <a:ext cx="457200" cy="457200"/>
          </a:xfrm>
          <a:prstGeom prst="rect">
            <a:avLst/>
          </a:prstGeom>
        </p:spPr>
      </p:pic>
      <p:pic>
        <p:nvPicPr>
          <p:cNvPr id="32" name="Image 1" descr="preencoded.png">
            <a:extLst>
              <a:ext uri="{FF2B5EF4-FFF2-40B4-BE49-F238E27FC236}">
                <a16:creationId xmlns:a16="http://schemas.microsoft.com/office/drawing/2014/main" id="{8260D4AF-3B3E-8219-FE4A-42A218F6F701}"/>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856206" y="4348702"/>
            <a:ext cx="457200" cy="457200"/>
          </a:xfrm>
          <a:prstGeom prst="rect">
            <a:avLst/>
          </a:prstGeom>
        </p:spPr>
      </p:pic>
      <p:pic>
        <p:nvPicPr>
          <p:cNvPr id="34" name="Image 0" descr="preencoded.png">
            <a:extLst>
              <a:ext uri="{FF2B5EF4-FFF2-40B4-BE49-F238E27FC236}">
                <a16:creationId xmlns:a16="http://schemas.microsoft.com/office/drawing/2014/main" id="{26AA1F57-E6E6-CE17-9A60-7F16C9DB59E4}"/>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33425" y="6218638"/>
            <a:ext cx="457200" cy="457200"/>
          </a:xfrm>
          <a:prstGeom prst="rect">
            <a:avLst/>
          </a:prstGeom>
        </p:spPr>
      </p:pic>
      <p:pic>
        <p:nvPicPr>
          <p:cNvPr id="35" name="Image 3" descr="preencoded.png">
            <a:extLst>
              <a:ext uri="{FF2B5EF4-FFF2-40B4-BE49-F238E27FC236}">
                <a16:creationId xmlns:a16="http://schemas.microsoft.com/office/drawing/2014/main" id="{EDBB8339-AB48-1A1E-9C46-5712B665A15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743789" y="6218638"/>
            <a:ext cx="457200" cy="457200"/>
          </a:xfrm>
          <a:prstGeom prst="rect">
            <a:avLst/>
          </a:prstGeom>
        </p:spPr>
      </p:pic>
    </p:spTree>
    <p:extLst>
      <p:ext uri="{BB962C8B-B14F-4D97-AF65-F5344CB8AC3E}">
        <p14:creationId xmlns:p14="http://schemas.microsoft.com/office/powerpoint/2010/main" val="295008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C9164-A78E-76E6-8B66-FE248BA0BB23}"/>
            </a:ext>
          </a:extLst>
        </p:cNvPr>
        <p:cNvGrpSpPr/>
        <p:nvPr/>
      </p:nvGrpSpPr>
      <p:grpSpPr>
        <a:xfrm>
          <a:off x="0" y="0"/>
          <a:ext cx="0" cy="0"/>
          <a:chOff x="0" y="0"/>
          <a:chExt cx="0" cy="0"/>
        </a:xfrm>
      </p:grpSpPr>
      <p:pic>
        <p:nvPicPr>
          <p:cNvPr id="5" name="Picture 4" descr="A blue background with circles and lines&#10;&#10;AI-generated content may be incorrect.">
            <a:extLst>
              <a:ext uri="{FF2B5EF4-FFF2-40B4-BE49-F238E27FC236}">
                <a16:creationId xmlns:a16="http://schemas.microsoft.com/office/drawing/2014/main" id="{187D1954-0086-F621-62B9-89304B14F09E}"/>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1000"/>
                    </a14:imgEffect>
                  </a14:imgLayer>
                </a14:imgProps>
              </a:ext>
              <a:ext uri="{28A0092B-C50C-407E-A947-70E740481C1C}">
                <a14:useLocalDpi xmlns:a14="http://schemas.microsoft.com/office/drawing/2010/main"/>
              </a:ext>
            </a:extLst>
          </a:blip>
          <a:srcRect/>
          <a:stretch>
            <a:fillRect/>
          </a:stretch>
        </p:blipFill>
        <p:spPr>
          <a:xfrm>
            <a:off x="-1" y="0"/>
            <a:ext cx="14636760" cy="2671638"/>
          </a:xfrm>
          <a:prstGeom prst="rect">
            <a:avLst/>
          </a:prstGeom>
          <a:solidFill>
            <a:schemeClr val="bg1"/>
          </a:solidFill>
        </p:spPr>
      </p:pic>
      <p:sp>
        <p:nvSpPr>
          <p:cNvPr id="7" name="Rectangle 6">
            <a:extLst>
              <a:ext uri="{FF2B5EF4-FFF2-40B4-BE49-F238E27FC236}">
                <a16:creationId xmlns:a16="http://schemas.microsoft.com/office/drawing/2014/main" id="{015ED6EE-4D7D-BCE6-471C-7100DE0564DB}"/>
              </a:ext>
            </a:extLst>
          </p:cNvPr>
          <p:cNvSpPr/>
          <p:nvPr/>
        </p:nvSpPr>
        <p:spPr>
          <a:xfrm>
            <a:off x="0" y="2550102"/>
            <a:ext cx="14630400" cy="152666"/>
          </a:xfrm>
          <a:prstGeom prst="rect">
            <a:avLst/>
          </a:prstGeom>
          <a:solidFill>
            <a:srgbClr val="4BAC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6" name="Title 5">
            <a:extLst>
              <a:ext uri="{FF2B5EF4-FFF2-40B4-BE49-F238E27FC236}">
                <a16:creationId xmlns:a16="http://schemas.microsoft.com/office/drawing/2014/main" id="{87E7CC98-B32D-53BC-0EF2-B53D42D5F88C}"/>
              </a:ext>
            </a:extLst>
          </p:cNvPr>
          <p:cNvSpPr>
            <a:spLocks noGrp="1"/>
          </p:cNvSpPr>
          <p:nvPr>
            <p:ph type="title" idx="4294967295"/>
          </p:nvPr>
        </p:nvSpPr>
        <p:spPr>
          <a:xfrm>
            <a:off x="733425" y="577338"/>
            <a:ext cx="13427074" cy="1231106"/>
          </a:xfrm>
          <a:prstGeom prst="rect">
            <a:avLst/>
          </a:prstGeom>
        </p:spPr>
        <p:txBody>
          <a:bodyPr wrap="square" lIns="0" tIns="0" rIns="0" bIns="0" anchor="ctr">
            <a:spAutoFit/>
          </a:bodyPr>
          <a:lstStyle>
            <a:lvl1pPr>
              <a:defRPr sz="3350" b="0" i="0">
                <a:solidFill>
                  <a:srgbClr val="151512"/>
                </a:solidFill>
                <a:latin typeface="DM Sans Medium"/>
                <a:ea typeface="+mj-ea"/>
                <a:cs typeface="DM Sans Medium"/>
              </a:defRPr>
            </a:lvl1pPr>
          </a:lstStyle>
          <a:p>
            <a:pPr algn="l"/>
            <a:r>
              <a:rPr lang="en-US" sz="4000" b="1" dirty="0">
                <a:solidFill>
                  <a:schemeClr val="bg1"/>
                </a:solidFill>
                <a:latin typeface="Arial" panose="020B0604020202020204" pitchFamily="34" charset="0"/>
                <a:cs typeface="Arial" panose="020B0604020202020204" pitchFamily="34" charset="0"/>
              </a:rPr>
              <a:t>Where to Start</a:t>
            </a:r>
            <a:br>
              <a:rPr lang="en-US" sz="4000" b="1" dirty="0">
                <a:solidFill>
                  <a:schemeClr val="bg1"/>
                </a:solidFill>
                <a:latin typeface="Arial" panose="020B0604020202020204" pitchFamily="34" charset="0"/>
                <a:cs typeface="Arial" panose="020B0604020202020204" pitchFamily="34" charset="0"/>
              </a:rPr>
            </a:br>
            <a:endParaRPr lang="en-US" sz="4000" b="1" dirty="0">
              <a:solidFill>
                <a:schemeClr val="bg1"/>
              </a:solidFill>
              <a:latin typeface="Arial" panose="020B0604020202020204" pitchFamily="34" charset="0"/>
              <a:cs typeface="Arial" panose="020B0604020202020204" pitchFamily="34" charset="0"/>
            </a:endParaRPr>
          </a:p>
        </p:txBody>
      </p:sp>
      <p:sp>
        <p:nvSpPr>
          <p:cNvPr id="23" name="Shape 11">
            <a:extLst>
              <a:ext uri="{FF2B5EF4-FFF2-40B4-BE49-F238E27FC236}">
                <a16:creationId xmlns:a16="http://schemas.microsoft.com/office/drawing/2014/main" id="{556B7378-5299-4734-1B4C-A6F927ED1A17}"/>
              </a:ext>
            </a:extLst>
          </p:cNvPr>
          <p:cNvSpPr/>
          <p:nvPr/>
        </p:nvSpPr>
        <p:spPr>
          <a:xfrm>
            <a:off x="733425" y="6765908"/>
            <a:ext cx="13163550" cy="1158891"/>
          </a:xfrm>
          <a:prstGeom prst="roundRect">
            <a:avLst>
              <a:gd name="adj" fmla="val 22258"/>
            </a:avLst>
          </a:prstGeom>
          <a:solidFill>
            <a:srgbClr val="4BACC6">
              <a:alpha val="16863"/>
            </a:srgbClr>
          </a:solidFill>
          <a:ln>
            <a:solidFill>
              <a:srgbClr val="4BACC6"/>
            </a:solidFill>
          </a:ln>
        </p:spPr>
        <p:txBody>
          <a:bodyPr/>
          <a:lstStyle/>
          <a:p>
            <a:endParaRPr lang="en-US"/>
          </a:p>
        </p:txBody>
      </p:sp>
      <p:pic>
        <p:nvPicPr>
          <p:cNvPr id="24" name="Image 8" descr="preencoded.png">
            <a:extLst>
              <a:ext uri="{FF2B5EF4-FFF2-40B4-BE49-F238E27FC236}">
                <a16:creationId xmlns:a16="http://schemas.microsoft.com/office/drawing/2014/main" id="{3AB48D2A-EECF-4336-533B-434BDFB6AFE3}"/>
              </a:ext>
            </a:extLst>
          </p:cNvPr>
          <p:cNvPicPr>
            <a:picLocks noChangeAspect="1"/>
          </p:cNvPicPr>
          <p:nvPr/>
        </p:nvPicPr>
        <p:blipFill>
          <a:blip r:embed="rId5"/>
          <a:stretch>
            <a:fillRect/>
          </a:stretch>
        </p:blipFill>
        <p:spPr>
          <a:xfrm>
            <a:off x="942975" y="7084818"/>
            <a:ext cx="261937" cy="209550"/>
          </a:xfrm>
          <a:prstGeom prst="rect">
            <a:avLst/>
          </a:prstGeom>
        </p:spPr>
      </p:pic>
      <p:sp>
        <p:nvSpPr>
          <p:cNvPr id="25" name="Text 12">
            <a:extLst>
              <a:ext uri="{FF2B5EF4-FFF2-40B4-BE49-F238E27FC236}">
                <a16:creationId xmlns:a16="http://schemas.microsoft.com/office/drawing/2014/main" id="{23190D18-3FC5-A2BB-4D7F-662D4BD61BB9}"/>
              </a:ext>
            </a:extLst>
          </p:cNvPr>
          <p:cNvSpPr/>
          <p:nvPr/>
        </p:nvSpPr>
        <p:spPr>
          <a:xfrm>
            <a:off x="1383467" y="7028383"/>
            <a:ext cx="12272963" cy="322421"/>
          </a:xfrm>
          <a:prstGeom prst="rect">
            <a:avLst/>
          </a:prstGeom>
          <a:noFill/>
          <a:ln/>
        </p:spPr>
        <p:txBody>
          <a:bodyPr wrap="none" lIns="0" tIns="0" rIns="0" bIns="0" rtlCol="0" anchor="t"/>
          <a:lstStyle/>
          <a:p>
            <a:pPr marL="0" indent="0" algn="l">
              <a:lnSpc>
                <a:spcPts val="2500"/>
              </a:lnSpc>
              <a:buNone/>
            </a:pPr>
            <a:r>
              <a:rPr lang="en-US" b="1" dirty="0">
                <a:solidFill>
                  <a:srgbClr val="000000"/>
                </a:solidFill>
                <a:latin typeface="Arial" panose="020B0604020202020204" pitchFamily="34" charset="0"/>
                <a:ea typeface="Inter" pitchFamily="34" charset="-122"/>
                <a:cs typeface="Arial" panose="020B0604020202020204" pitchFamily="34" charset="0"/>
              </a:rPr>
              <a:t>Ready to get started? </a:t>
            </a:r>
            <a:r>
              <a:rPr lang="en-US" dirty="0">
                <a:solidFill>
                  <a:srgbClr val="000000"/>
                </a:solidFill>
                <a:latin typeface="Arial" panose="020B0604020202020204" pitchFamily="34" charset="0"/>
                <a:ea typeface="Inter" pitchFamily="34" charset="-122"/>
                <a:cs typeface="Arial" panose="020B0604020202020204" pitchFamily="34" charset="0"/>
              </a:rPr>
              <a:t>Let's talk about where your organization is today — and what the right first step looks like </a:t>
            </a:r>
          </a:p>
          <a:p>
            <a:pPr marL="0" indent="0" algn="l">
              <a:lnSpc>
                <a:spcPts val="2500"/>
              </a:lnSpc>
              <a:buNone/>
            </a:pPr>
            <a:r>
              <a:rPr lang="en-US" dirty="0">
                <a:solidFill>
                  <a:srgbClr val="000000"/>
                </a:solidFill>
                <a:latin typeface="Arial" panose="020B0604020202020204" pitchFamily="34" charset="0"/>
                <a:ea typeface="Inter" pitchFamily="34" charset="-122"/>
                <a:cs typeface="Arial" panose="020B0604020202020204" pitchFamily="34" charset="0"/>
              </a:rPr>
              <a:t>for your business.</a:t>
            </a:r>
          </a:p>
          <a:p>
            <a:pPr marL="0" indent="0" algn="l">
              <a:lnSpc>
                <a:spcPts val="2500"/>
              </a:lnSpc>
              <a:buNone/>
            </a:pPr>
            <a:endParaRPr lang="en-US" dirty="0">
              <a:solidFill>
                <a:srgbClr val="000000"/>
              </a:solidFill>
              <a:latin typeface="Arial" panose="020B0604020202020204" pitchFamily="34" charset="0"/>
              <a:ea typeface="Inter" pitchFamily="34" charset="-122"/>
              <a:cs typeface="Arial" panose="020B0604020202020204" pitchFamily="34" charset="0"/>
            </a:endParaRPr>
          </a:p>
          <a:p>
            <a:pPr marL="0" indent="0" algn="l">
              <a:lnSpc>
                <a:spcPts val="2500"/>
              </a:lnSpc>
              <a:buNone/>
            </a:pPr>
            <a:endParaRPr lang="en-US" dirty="0">
              <a:solidFill>
                <a:srgbClr val="000000"/>
              </a:solidFill>
              <a:latin typeface="Arial" panose="020B0604020202020204" pitchFamily="34" charset="0"/>
              <a:ea typeface="Inter" pitchFamily="34" charset="-122"/>
              <a:cs typeface="Arial" panose="020B0604020202020204" pitchFamily="34" charset="0"/>
            </a:endParaRPr>
          </a:p>
        </p:txBody>
      </p:sp>
      <p:sp>
        <p:nvSpPr>
          <p:cNvPr id="2" name="TextBox 1">
            <a:extLst>
              <a:ext uri="{FF2B5EF4-FFF2-40B4-BE49-F238E27FC236}">
                <a16:creationId xmlns:a16="http://schemas.microsoft.com/office/drawing/2014/main" id="{5B6F3467-0B4F-3F4A-5AC2-F4F20C39D5DD}"/>
              </a:ext>
            </a:extLst>
          </p:cNvPr>
          <p:cNvSpPr txBox="1"/>
          <p:nvPr/>
        </p:nvSpPr>
        <p:spPr>
          <a:xfrm>
            <a:off x="727066" y="1378370"/>
            <a:ext cx="13169909" cy="1551130"/>
          </a:xfrm>
          <a:prstGeom prst="rect">
            <a:avLst/>
          </a:prstGeom>
          <a:noFill/>
        </p:spPr>
        <p:txBody>
          <a:bodyPr wrap="square" lIns="0">
            <a:spAutoFit/>
          </a:bodyPr>
          <a:lstStyle/>
          <a:p>
            <a:pPr algn="l">
              <a:lnSpc>
                <a:spcPts val="2850"/>
              </a:lnSpc>
              <a:buNone/>
              <a:tabLst>
                <a:tab pos="1825625" algn="l"/>
              </a:tabLst>
            </a:pPr>
            <a:r>
              <a:rPr lang="en-US" sz="2200" dirty="0">
                <a:solidFill>
                  <a:schemeClr val="bg1"/>
                </a:solidFill>
                <a:latin typeface="Arial" panose="020B0604020202020204" pitchFamily="34" charset="0"/>
                <a:ea typeface="Inter" pitchFamily="34" charset="-122"/>
                <a:cs typeface="Arial" panose="020B0604020202020204" pitchFamily="34" charset="0"/>
              </a:rPr>
              <a:t>The organizations that see the fastest results from AI are not the ones that launch the most initiatives at once. They are the ones that identify the right starting point — and build from there with clarity and intent.</a:t>
            </a:r>
          </a:p>
          <a:p>
            <a:pPr algn="l">
              <a:lnSpc>
                <a:spcPts val="2850"/>
              </a:lnSpc>
              <a:buNone/>
              <a:tabLst>
                <a:tab pos="1825625" algn="l"/>
              </a:tabLst>
            </a:pPr>
            <a:endParaRPr lang="en-US" sz="2200" dirty="0">
              <a:solidFill>
                <a:schemeClr val="bg1"/>
              </a:solidFill>
              <a:latin typeface="Arial" panose="020B0604020202020204" pitchFamily="34" charset="0"/>
              <a:ea typeface="Inter" pitchFamily="34" charset="-122"/>
              <a:cs typeface="Arial" panose="020B0604020202020204" pitchFamily="34" charset="0"/>
            </a:endParaRPr>
          </a:p>
          <a:p>
            <a:pPr algn="l">
              <a:lnSpc>
                <a:spcPts val="2850"/>
              </a:lnSpc>
              <a:buNone/>
              <a:tabLst>
                <a:tab pos="1825625" algn="l"/>
              </a:tabLst>
            </a:pPr>
            <a:endParaRPr lang="en-US" sz="2200" dirty="0">
              <a:solidFill>
                <a:schemeClr val="bg1"/>
              </a:solidFill>
              <a:latin typeface="Arial" panose="020B0604020202020204" pitchFamily="34" charset="0"/>
              <a:ea typeface="Inter" pitchFamily="34" charset="-122"/>
              <a:cs typeface="Arial" panose="020B0604020202020204" pitchFamily="34" charset="0"/>
            </a:endParaRPr>
          </a:p>
        </p:txBody>
      </p:sp>
      <p:grpSp>
        <p:nvGrpSpPr>
          <p:cNvPr id="13" name="Group 12">
            <a:extLst>
              <a:ext uri="{FF2B5EF4-FFF2-40B4-BE49-F238E27FC236}">
                <a16:creationId xmlns:a16="http://schemas.microsoft.com/office/drawing/2014/main" id="{D3F3C732-BBA0-74A6-65C4-76C4611A8C42}"/>
              </a:ext>
            </a:extLst>
          </p:cNvPr>
          <p:cNvGrpSpPr/>
          <p:nvPr/>
        </p:nvGrpSpPr>
        <p:grpSpPr>
          <a:xfrm>
            <a:off x="651724" y="3102029"/>
            <a:ext cx="5978843" cy="3548420"/>
            <a:chOff x="4325660" y="2117288"/>
            <a:chExt cx="5978843" cy="3548420"/>
          </a:xfrm>
        </p:grpSpPr>
        <p:pic>
          <p:nvPicPr>
            <p:cNvPr id="3" name="Image 0" descr="preencoded.png">
              <a:extLst>
                <a:ext uri="{FF2B5EF4-FFF2-40B4-BE49-F238E27FC236}">
                  <a16:creationId xmlns:a16="http://schemas.microsoft.com/office/drawing/2014/main" id="{7DBE6637-16D7-EF30-CF5F-8CA8655C8E47}"/>
                </a:ext>
              </a:extLst>
            </p:cNvPr>
            <p:cNvPicPr>
              <a:picLocks noChangeAspect="1"/>
            </p:cNvPicPr>
            <p:nvPr/>
          </p:nvPicPr>
          <p:blipFill>
            <a:blip r:embed="rId6"/>
            <a:stretch>
              <a:fillRect/>
            </a:stretch>
          </p:blipFill>
          <p:spPr>
            <a:xfrm>
              <a:off x="4325660" y="2117288"/>
              <a:ext cx="5978843" cy="3548420"/>
            </a:xfrm>
            <a:prstGeom prst="rect">
              <a:avLst/>
            </a:prstGeom>
          </p:spPr>
        </p:pic>
        <p:pic>
          <p:nvPicPr>
            <p:cNvPr id="4" name="Image 1" descr="preencoded.png">
              <a:extLst>
                <a:ext uri="{FF2B5EF4-FFF2-40B4-BE49-F238E27FC236}">
                  <a16:creationId xmlns:a16="http://schemas.microsoft.com/office/drawing/2014/main" id="{E238E866-0158-63A9-F34A-3D5AB248EE9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940468" y="2984581"/>
              <a:ext cx="508968" cy="508968"/>
            </a:xfrm>
            <a:prstGeom prst="rect">
              <a:avLst/>
            </a:prstGeom>
          </p:spPr>
        </p:pic>
        <p:sp>
          <p:nvSpPr>
            <p:cNvPr id="8" name="Text 2">
              <a:extLst>
                <a:ext uri="{FF2B5EF4-FFF2-40B4-BE49-F238E27FC236}">
                  <a16:creationId xmlns:a16="http://schemas.microsoft.com/office/drawing/2014/main" id="{678D7D80-4AC4-9730-2900-EED9FF2308D5}"/>
                </a:ext>
              </a:extLst>
            </p:cNvPr>
            <p:cNvSpPr/>
            <p:nvPr/>
          </p:nvSpPr>
          <p:spPr>
            <a:xfrm>
              <a:off x="8487009" y="4699485"/>
              <a:ext cx="1486186" cy="572589"/>
            </a:xfrm>
            <a:prstGeom prst="rect">
              <a:avLst/>
            </a:prstGeom>
            <a:noFill/>
            <a:ln/>
          </p:spPr>
          <p:txBody>
            <a:bodyPr wrap="square" lIns="0" tIns="0" rIns="0" bIns="0" rtlCol="0" anchor="t"/>
            <a:lstStyle/>
            <a:p>
              <a:pPr marL="0" indent="0" algn="ctr">
                <a:lnSpc>
                  <a:spcPts val="2250"/>
                </a:lnSpc>
                <a:buNone/>
              </a:pPr>
              <a:r>
                <a:rPr lang="en-US" sz="1800" b="1" i="1">
                  <a:solidFill>
                    <a:srgbClr val="0D2458"/>
                  </a:solidFill>
                  <a:latin typeface="Arial" panose="020B0604020202020204" pitchFamily="34" charset="0"/>
                  <a:ea typeface="Inter Black" pitchFamily="34" charset="-122"/>
                  <a:cs typeface="Arial" panose="020B0604020202020204" pitchFamily="34" charset="0"/>
                </a:rPr>
                <a:t>Build &amp; Expand</a:t>
              </a:r>
              <a:endParaRPr lang="en-US" sz="1800" i="1">
                <a:latin typeface="Arial" panose="020B0604020202020204" pitchFamily="34" charset="0"/>
                <a:cs typeface="Arial" panose="020B0604020202020204" pitchFamily="34" charset="0"/>
              </a:endParaRPr>
            </a:p>
          </p:txBody>
        </p:sp>
        <p:pic>
          <p:nvPicPr>
            <p:cNvPr id="9" name="Image 2" descr="preencoded.png">
              <a:extLst>
                <a:ext uri="{FF2B5EF4-FFF2-40B4-BE49-F238E27FC236}">
                  <a16:creationId xmlns:a16="http://schemas.microsoft.com/office/drawing/2014/main" id="{D181AD96-2FFC-8269-477D-F1F1B1F86AB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077169" y="2985535"/>
              <a:ext cx="508968" cy="508968"/>
            </a:xfrm>
            <a:prstGeom prst="rect">
              <a:avLst/>
            </a:prstGeom>
          </p:spPr>
        </p:pic>
        <p:sp>
          <p:nvSpPr>
            <p:cNvPr id="10" name="Text 3">
              <a:extLst>
                <a:ext uri="{FF2B5EF4-FFF2-40B4-BE49-F238E27FC236}">
                  <a16:creationId xmlns:a16="http://schemas.microsoft.com/office/drawing/2014/main" id="{7977671A-68DF-DD70-F1BC-1CA79131F165}"/>
                </a:ext>
              </a:extLst>
            </p:cNvPr>
            <p:cNvSpPr/>
            <p:nvPr/>
          </p:nvSpPr>
          <p:spPr>
            <a:xfrm>
              <a:off x="6614008" y="4699485"/>
              <a:ext cx="1486186" cy="572589"/>
            </a:xfrm>
            <a:prstGeom prst="rect">
              <a:avLst/>
            </a:prstGeom>
            <a:noFill/>
            <a:ln/>
          </p:spPr>
          <p:txBody>
            <a:bodyPr wrap="square" lIns="0" tIns="0" rIns="0" bIns="0" rtlCol="0" anchor="t"/>
            <a:lstStyle/>
            <a:p>
              <a:pPr marL="0" indent="0" algn="ctr">
                <a:lnSpc>
                  <a:spcPts val="2250"/>
                </a:lnSpc>
                <a:buNone/>
              </a:pPr>
              <a:r>
                <a:rPr lang="en-US" sz="1800" b="1" i="1">
                  <a:solidFill>
                    <a:srgbClr val="0D2458"/>
                  </a:solidFill>
                  <a:latin typeface="Arial" panose="020B0604020202020204" pitchFamily="34" charset="0"/>
                  <a:ea typeface="Inter Black" pitchFamily="34" charset="-122"/>
                  <a:cs typeface="Arial" panose="020B0604020202020204" pitchFamily="34" charset="0"/>
                </a:rPr>
                <a:t>Define Success</a:t>
              </a:r>
              <a:endParaRPr lang="en-US" sz="1800" i="1">
                <a:latin typeface="Arial" panose="020B0604020202020204" pitchFamily="34" charset="0"/>
                <a:cs typeface="Arial" panose="020B0604020202020204" pitchFamily="34" charset="0"/>
              </a:endParaRPr>
            </a:p>
          </p:txBody>
        </p:sp>
        <p:pic>
          <p:nvPicPr>
            <p:cNvPr id="11" name="Image 3" descr="preencoded.png">
              <a:extLst>
                <a:ext uri="{FF2B5EF4-FFF2-40B4-BE49-F238E27FC236}">
                  <a16:creationId xmlns:a16="http://schemas.microsoft.com/office/drawing/2014/main" id="{701CAD99-86CA-DAEA-540A-B0231EF3D92A}"/>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204167" y="2985535"/>
              <a:ext cx="508968" cy="508968"/>
            </a:xfrm>
            <a:prstGeom prst="rect">
              <a:avLst/>
            </a:prstGeom>
          </p:spPr>
        </p:pic>
        <p:sp>
          <p:nvSpPr>
            <p:cNvPr id="12" name="Text 4">
              <a:extLst>
                <a:ext uri="{FF2B5EF4-FFF2-40B4-BE49-F238E27FC236}">
                  <a16:creationId xmlns:a16="http://schemas.microsoft.com/office/drawing/2014/main" id="{F7DE0B11-4ADB-DF32-2E1F-63B7F41FB8A5}"/>
                </a:ext>
              </a:extLst>
            </p:cNvPr>
            <p:cNvSpPr/>
            <p:nvPr/>
          </p:nvSpPr>
          <p:spPr>
            <a:xfrm>
              <a:off x="4710468" y="4699485"/>
              <a:ext cx="1486186" cy="572589"/>
            </a:xfrm>
            <a:prstGeom prst="rect">
              <a:avLst/>
            </a:prstGeom>
            <a:noFill/>
            <a:ln/>
          </p:spPr>
          <p:txBody>
            <a:bodyPr wrap="square" lIns="0" tIns="0" rIns="0" bIns="0" rtlCol="0" anchor="t"/>
            <a:lstStyle/>
            <a:p>
              <a:pPr marL="0" indent="0" algn="ctr">
                <a:lnSpc>
                  <a:spcPts val="2250"/>
                </a:lnSpc>
                <a:buNone/>
              </a:pPr>
              <a:r>
                <a:rPr lang="en-US" sz="1800" b="1" i="1">
                  <a:solidFill>
                    <a:srgbClr val="0D2458"/>
                  </a:solidFill>
                  <a:latin typeface="Arial" panose="020B0604020202020204" pitchFamily="34" charset="0"/>
                  <a:ea typeface="Inter Black" pitchFamily="34" charset="-122"/>
                  <a:cs typeface="Arial" panose="020B0604020202020204" pitchFamily="34" charset="0"/>
                </a:rPr>
                <a:t>Identify Friction</a:t>
              </a:r>
              <a:endParaRPr lang="en-US" sz="1800" i="1">
                <a:latin typeface="Arial" panose="020B060402020202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0AA2442F-6351-BB58-2EE2-D2972B89E4F7}"/>
              </a:ext>
            </a:extLst>
          </p:cNvPr>
          <p:cNvSpPr txBox="1"/>
          <p:nvPr/>
        </p:nvSpPr>
        <p:spPr>
          <a:xfrm>
            <a:off x="7446962" y="3916237"/>
            <a:ext cx="6371774" cy="2062039"/>
          </a:xfrm>
          <a:prstGeom prst="rect">
            <a:avLst/>
          </a:prstGeom>
          <a:noFill/>
        </p:spPr>
        <p:txBody>
          <a:bodyPr wrap="square">
            <a:spAutoFit/>
          </a:bodyPr>
          <a:lstStyle/>
          <a:p>
            <a:pPr marL="0" indent="0" algn="l">
              <a:lnSpc>
                <a:spcPts val="2600"/>
              </a:lnSpc>
              <a:buNone/>
            </a:pPr>
            <a:r>
              <a:rPr lang="en-US" sz="1800" dirty="0">
                <a:solidFill>
                  <a:srgbClr val="0D2458"/>
                </a:solidFill>
                <a:latin typeface="Arial" panose="020B0604020202020204" pitchFamily="34" charset="0"/>
                <a:ea typeface="Inter" pitchFamily="34" charset="-122"/>
                <a:cs typeface="Arial" panose="020B0604020202020204" pitchFamily="34" charset="0"/>
              </a:rPr>
              <a:t>AI is not a single project. It is a journey. And the results depend on building it the right way from the very beginning. </a:t>
            </a:r>
            <a:br>
              <a:rPr lang="en-US" sz="1800" dirty="0">
                <a:solidFill>
                  <a:srgbClr val="0D2458"/>
                </a:solidFill>
                <a:latin typeface="Arial" panose="020B0604020202020204" pitchFamily="34" charset="0"/>
                <a:ea typeface="Inter" pitchFamily="34" charset="-122"/>
                <a:cs typeface="Arial" panose="020B0604020202020204" pitchFamily="34" charset="0"/>
              </a:rPr>
            </a:br>
            <a:br>
              <a:rPr lang="en-US" sz="1800" dirty="0">
                <a:solidFill>
                  <a:srgbClr val="0D2458"/>
                </a:solidFill>
                <a:latin typeface="Arial" panose="020B0604020202020204" pitchFamily="34" charset="0"/>
                <a:ea typeface="Inter" pitchFamily="34" charset="-122"/>
                <a:cs typeface="Arial" panose="020B0604020202020204" pitchFamily="34" charset="0"/>
              </a:rPr>
            </a:br>
            <a:r>
              <a:rPr lang="en-US" sz="1800" dirty="0">
                <a:solidFill>
                  <a:srgbClr val="0D2458"/>
                </a:solidFill>
                <a:latin typeface="Arial" panose="020B0604020202020204" pitchFamily="34" charset="0"/>
                <a:ea typeface="Inter" pitchFamily="34" charset="-122"/>
                <a:cs typeface="Arial" panose="020B0604020202020204" pitchFamily="34" charset="0"/>
              </a:rPr>
              <a:t>The good news is that with the right foundation, execution, and scaling strategy, the path forward is clear — and the business outcomes are real.</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759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907</Words>
  <Application>Microsoft Office PowerPoint</Application>
  <PresentationFormat>Custom</PresentationFormat>
  <Paragraphs>65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A Simple Framework for AI Success </vt:lpstr>
      <vt:lpstr>Foundation: Start Where Your Data Lives</vt:lpstr>
      <vt:lpstr>Execution: Move from Insight into Action</vt:lpstr>
      <vt:lpstr>Scale: Bring Structure, Security, and Strategy to AI</vt:lpstr>
      <vt:lpstr>Scale: Bring Structure, Security, and Strategy to AI</vt:lpstr>
      <vt:lpstr>Where to Start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Marketing Lead2Pipeline</cp:lastModifiedBy>
  <cp:revision>8</cp:revision>
  <dcterms:created xsi:type="dcterms:W3CDTF">2026-03-27T19:08:17Z</dcterms:created>
  <dcterms:modified xsi:type="dcterms:W3CDTF">2026-04-09T03:10:56Z</dcterms:modified>
</cp:coreProperties>
</file>