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7"/>
  </p:notesMasterIdLst>
  <p:sldIdLst>
    <p:sldId id="271" r:id="rId2"/>
    <p:sldId id="272" r:id="rId3"/>
    <p:sldId id="270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</p:sldIdLst>
  <p:sldSz cx="14630400" cy="8229600"/>
  <p:notesSz cx="8229600" cy="14630400"/>
  <p:embeddedFontLst>
    <p:embeddedFont>
      <p:font typeface="DM Sans Medium" pitchFamily="2" charset="0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BD8A"/>
    <a:srgbClr val="2157D6"/>
    <a:srgbClr val="4BACC6"/>
    <a:srgbClr val="FBC057"/>
    <a:srgbClr val="5B9BD5"/>
    <a:srgbClr val="0D24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302AC09-1C38-352C-D20D-87FB0D7AD564}" v="1" dt="2026-04-09T03:05:09.4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940"/>
    <p:restoredTop sz="94658"/>
  </p:normalViewPr>
  <p:slideViewPr>
    <p:cSldViewPr snapToGrid="0">
      <p:cViewPr varScale="1">
        <p:scale>
          <a:sx n="86" d="100"/>
          <a:sy n="86" d="100"/>
        </p:scale>
        <p:origin x="207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F302AC09-1C38-352C-D20D-87FB0D7AD564}"/>
    <pc:docChg chg="modSld">
      <pc:chgData name="" userId="" providerId="" clId="Web-{F302AC09-1C38-352C-D20D-87FB0D7AD564}" dt="2026-04-09T03:05:09.484" v="0"/>
      <pc:docMkLst>
        <pc:docMk/>
      </pc:docMkLst>
      <pc:sldChg chg="delSp">
        <pc:chgData name="" userId="" providerId="" clId="Web-{F302AC09-1C38-352C-D20D-87FB0D7AD564}" dt="2026-04-09T03:05:09.484" v="0"/>
        <pc:sldMkLst>
          <pc:docMk/>
          <pc:sldMk cId="0" sldId="271"/>
        </pc:sldMkLst>
        <pc:picChg chg="del">
          <ac:chgData name="" userId="" providerId="" clId="Web-{F302AC09-1C38-352C-D20D-87FB0D7AD564}" dt="2026-04-09T03:05:09.484" v="0"/>
          <ac:picMkLst>
            <pc:docMk/>
            <pc:sldMk cId="0" sldId="271"/>
            <ac:picMk id="7" creationId="{D8E30589-116D-B027-39D6-0532E992831E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565525" cy="733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660900" y="0"/>
            <a:ext cx="3567113" cy="733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0FD237-73E3-42C4-9D7D-CA6C5A92B08E}" type="datetimeFigureOut">
              <a:t>4/17/2026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273050" y="1828800"/>
            <a:ext cx="8775700" cy="49371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822325" y="7040563"/>
            <a:ext cx="6584950" cy="57610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3896975"/>
            <a:ext cx="3565525" cy="733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660900" y="13896975"/>
            <a:ext cx="3567113" cy="733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6ED6CD-05AB-40EB-B9E1-C17503A8702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2969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Use appendix slides during deeper technical or departmental follow-ups.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4BA79E-ACC8-6766-EECD-026AF6D5AD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92F1FAF-E894-3F55-0435-7EED85C40B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F06FDFA-B328-80AA-6602-43A5F9A488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D72459-7806-7A38-E6F7-942FE47242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14121C-3AB0-B448-93D2-B384C9F80C2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7615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0B65D3-84A1-ECF5-3040-A5B2463619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D83A076-F711-405D-5E1F-DFA7E15463D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105408D-E6EB-83F0-4476-B5B6D71C4E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6A6BE3-97E5-4FB8-445C-7EC7EEC34F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14121C-3AB0-B448-93D2-B384C9F80C2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5878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46A667-E35D-D0EA-4326-CFEBFF0B83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CDC92EF-22ED-19F7-D0C8-A324B3C1B7C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5960F39-712E-DBA7-9528-24F13299AA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F36537-9EAA-E1B8-52EF-1C6A0AB31D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14121C-3AB0-B448-93D2-B384C9F80C2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1832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9587E7-7AE6-F828-7570-C7CB578369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5EFAA17-D1CC-4926-0E0D-1942E2951BF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5F63B41-E0D3-BB1A-E3AA-23CFCA8C29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14C6CF-6D6C-C457-2716-8760EFC747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14121C-3AB0-B448-93D2-B384C9F80C2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2685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125EBF-0356-424E-A242-F095E06250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2AB1771-C22C-9867-6871-10EF511B74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655C251-9855-AC44-FF55-1FD83FEA43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E8A9A6-BF80-9165-ED0D-530F45DD4D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14121C-3AB0-B448-93D2-B384C9F80C2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2299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4DBA0A-8AA0-3C6F-DEAB-A8A2FC16B3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CC4FFB3-FCF9-FBB7-FF88-AE3AED732D5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9CEA73B-A157-F857-F7D7-48B488E923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D10FD8-82BC-5123-397E-FDF9E5C5DC7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14121C-3AB0-B448-93D2-B384C9F80C2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7564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Here’s how we begin delivering measurable results quickly:</a:t>
            </a:r>
          </a:p>
          <a:p>
            <a:endParaRPr lang="en-US"/>
          </a:p>
          <a:p>
            <a:r>
              <a:rPr lang="en-US" b="1" dirty="0"/>
              <a:t>1. Stakeholder Workshop</a:t>
            </a:r>
            <a:br>
              <a:rPr lang="en-US" dirty="0">
                <a:cs typeface="+mn-lt"/>
              </a:rPr>
            </a:br>
            <a:r>
              <a:rPr lang="en-US" dirty="0"/>
              <a:t>We build shared clarity: vision, priorities, success metrics, and internal champions.</a:t>
            </a:r>
          </a:p>
          <a:p>
            <a:endParaRPr lang="en-US" dirty="0"/>
          </a:p>
          <a:p>
            <a:r>
              <a:rPr lang="en-US" b="1" dirty="0"/>
              <a:t>2. Use Case Deep Dive</a:t>
            </a:r>
            <a:br>
              <a:rPr lang="en-US" dirty="0">
                <a:cs typeface="+mn-lt"/>
              </a:rPr>
            </a:br>
            <a:r>
              <a:rPr lang="en-US" dirty="0"/>
              <a:t>We evaluate 1–2 high-value opportunities in detail - requirements, dependencies, risk, and ROI potential.</a:t>
            </a:r>
          </a:p>
          <a:p>
            <a:endParaRPr lang="en-US" dirty="0"/>
          </a:p>
          <a:p>
            <a:r>
              <a:rPr lang="en-US" b="1" dirty="0"/>
              <a:t>3. Supplier Alignment</a:t>
            </a:r>
            <a:br>
              <a:rPr lang="en-US" dirty="0">
                <a:cs typeface="+mn-lt"/>
              </a:rPr>
            </a:br>
            <a:r>
              <a:rPr lang="en-US" dirty="0"/>
              <a:t>We match you with vetted technology partners whose capabilities align with your goals, timeline, and budget.</a:t>
            </a:r>
          </a:p>
          <a:p>
            <a:r>
              <a:rPr lang="en-US" dirty="0"/>
              <a:t>From there, the AI readiness assessment becomes your blueprint for a tailored strategy.</a:t>
            </a:r>
          </a:p>
          <a:p>
            <a:endParaRPr lang="en-US" dirty="0"/>
          </a:p>
          <a:p>
            <a:r>
              <a:rPr lang="en-US" dirty="0"/>
              <a:t>Let’s schedule your workshop and start building your competitive advantage.</a:t>
            </a:r>
          </a:p>
          <a:p>
            <a:endParaRPr lang="en-US"/>
          </a:p>
          <a:p>
            <a:r>
              <a:rPr lang="en-US" b="1" dirty="0"/>
              <a:t>Advisor Insight:</a:t>
            </a:r>
            <a:br>
              <a:rPr lang="en-US" dirty="0">
                <a:cs typeface="+mn-lt"/>
              </a:rPr>
            </a:br>
            <a:r>
              <a:rPr lang="en-US" dirty="0"/>
              <a:t>Push to calendar the workshop during the meeting. Speed establishes momentum.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14121C-3AB0-B448-93D2-B384C9F80C2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8421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14121C-3AB0-B448-93D2-B384C9F80C2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1656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13B008-C6D7-DFE2-B3E1-430DACE2C3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B3B07E2-824A-B746-0943-6D8DCF7F964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E869816-10FF-3D72-5739-74486421E8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F4506B-2FD7-114F-D417-823834F8D95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14121C-3AB0-B448-93D2-B384C9F80C2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0654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1D46D6-114E-C08E-C398-455E77DF41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F9E59BD-BBE2-EE78-A260-617E84B593E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70CC2B2-7BD1-EF73-1C94-998A1B22B5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6769BE-BFF7-0B31-1963-4F1CD96C9F5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14121C-3AB0-B448-93D2-B384C9F80C2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5818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E1A8DC-1B8B-19EA-4879-DABB64635F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096AE0E-E3C5-E096-A593-051B25CE7E9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1789DB9-859C-1F3A-EAD4-8208E0390C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F11D1E-DB50-8DB6-6ACD-A4B0843112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14121C-3AB0-B448-93D2-B384C9F80C2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3736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7B24AA-8AE9-48F6-7CBC-AF9B78EC15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E901C8C-E7F9-729E-BB4C-BBAB287C123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8D4821C-3F0D-61D9-B515-01B36945C4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617BB4-8AD1-FBCF-0E6C-FEEF4B4E9F7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14121C-3AB0-B448-93D2-B384C9F80C2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3060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F2EC5A-73CF-B4B7-853F-5660B99B94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47755FF-4502-40A0-7EB5-9428AE0ABFF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08A2CC2-0648-97AB-5E75-2F92B9A544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A8A83F-2001-9006-34FE-19CDBF3552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14121C-3AB0-B448-93D2-B384C9F80C2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3690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4B0B24-47FE-5F53-BEA6-2B4F8A8E8F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9E65F77-5D4E-5D66-3C8C-EC019EB0E5E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6B9DC2B-5D22-991D-3BE4-A1A23E9F3D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D436B0-01E1-590C-3EAB-91E9C81E2B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14121C-3AB0-B448-93D2-B384C9F80C2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006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4F2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4F2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4F2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4F2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4F2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4F2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4/17/2026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630848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51840" y="393760"/>
            <a:ext cx="8162950" cy="825046"/>
          </a:xfrm>
        </p:spPr>
        <p:txBody>
          <a:bodyPr lIns="0" tIns="0" rIns="0" bIns="0"/>
          <a:lstStyle>
            <a:lvl1pPr>
              <a:defRPr sz="5362" b="0" i="0">
                <a:solidFill>
                  <a:srgbClr val="151512"/>
                </a:solidFill>
                <a:latin typeface="DM Sans Medium"/>
                <a:cs typeface="DM Sans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51840" y="2575758"/>
            <a:ext cx="12847930" cy="332398"/>
          </a:xfrm>
        </p:spPr>
        <p:txBody>
          <a:bodyPr lIns="0" tIns="0" rIns="0" bIns="0"/>
          <a:lstStyle>
            <a:lvl1pPr>
              <a:defRPr sz="2160" b="0" i="0">
                <a:solidFill>
                  <a:srgbClr val="15151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4/17/2026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76886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4F2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4F2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4F2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4F2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4F2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4F2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4F2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4F2F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5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5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7.png"/><Relationship Id="rId5" Type="http://schemas.openxmlformats.org/officeDocument/2006/relationships/image" Target="../media/image14.png"/><Relationship Id="rId4" Type="http://schemas.microsoft.com/office/2007/relationships/hdphoto" Target="../media/hdphoto4.wdp"/><Relationship Id="rId9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4.png"/><Relationship Id="rId4" Type="http://schemas.microsoft.com/office/2007/relationships/hdphoto" Target="../media/hdphoto4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svg"/><Relationship Id="rId3" Type="http://schemas.openxmlformats.org/officeDocument/2006/relationships/image" Target="../media/image5.png"/><Relationship Id="rId7" Type="http://schemas.openxmlformats.org/officeDocument/2006/relationships/image" Target="../media/image43.png"/><Relationship Id="rId12" Type="http://schemas.openxmlformats.org/officeDocument/2006/relationships/image" Target="../media/image48.sv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42.sv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0" Type="http://schemas.openxmlformats.org/officeDocument/2006/relationships/image" Target="../media/image46.svg"/><Relationship Id="rId4" Type="http://schemas.microsoft.com/office/2007/relationships/hdphoto" Target="../media/hdphoto4.wdp"/><Relationship Id="rId9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Relationship Id="rId4" Type="http://schemas.microsoft.com/office/2007/relationships/hdphoto" Target="../media/hdphoto4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4.png"/><Relationship Id="rId4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microsoft.com/office/2007/relationships/hdphoto" Target="../media/hdphoto4.wdp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4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svg"/><Relationship Id="rId3" Type="http://schemas.openxmlformats.org/officeDocument/2006/relationships/image" Target="../media/image5.png"/><Relationship Id="rId7" Type="http://schemas.openxmlformats.org/officeDocument/2006/relationships/image" Target="../media/image16.sv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5.png"/><Relationship Id="rId11" Type="http://schemas.openxmlformats.org/officeDocument/2006/relationships/image" Target="../media/image20.sv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microsoft.com/office/2007/relationships/hdphoto" Target="../media/hdphoto4.wdp"/><Relationship Id="rId9" Type="http://schemas.openxmlformats.org/officeDocument/2006/relationships/image" Target="../media/image18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5.png"/><Relationship Id="rId7" Type="http://schemas.openxmlformats.org/officeDocument/2006/relationships/image" Target="../media/image25.png"/><Relationship Id="rId12" Type="http://schemas.openxmlformats.org/officeDocument/2006/relationships/image" Target="../media/image30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4.sv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svg"/><Relationship Id="rId4" Type="http://schemas.microsoft.com/office/2007/relationships/hdphoto" Target="../media/hdphoto4.wdp"/><Relationship Id="rId9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5.png"/><Relationship Id="rId7" Type="http://schemas.openxmlformats.org/officeDocument/2006/relationships/image" Target="../media/image32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1.png"/><Relationship Id="rId11" Type="http://schemas.openxmlformats.org/officeDocument/2006/relationships/image" Target="../media/image36.svg"/><Relationship Id="rId5" Type="http://schemas.openxmlformats.org/officeDocument/2006/relationships/image" Target="../media/image14.png"/><Relationship Id="rId10" Type="http://schemas.openxmlformats.org/officeDocument/2006/relationships/image" Target="../media/image35.png"/><Relationship Id="rId4" Type="http://schemas.microsoft.com/office/2007/relationships/hdphoto" Target="../media/hdphoto4.wdp"/><Relationship Id="rId9" Type="http://schemas.openxmlformats.org/officeDocument/2006/relationships/image" Target="../media/image34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Relationship Id="rId4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ECA5758-0B9F-55F3-5B3E-54ED45262CD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8F73266-8E3D-438C-2FD8-300E0305B33D}"/>
              </a:ext>
            </a:extLst>
          </p:cNvPr>
          <p:cNvSpPr txBox="1"/>
          <p:nvPr/>
        </p:nvSpPr>
        <p:spPr>
          <a:xfrm>
            <a:off x="781396" y="1153683"/>
            <a:ext cx="11587942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200" b="1" dirty="0">
                <a:solidFill>
                  <a:schemeClr val="bg2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How Communication Tools Unlock Real AI Outcomes</a:t>
            </a:r>
            <a:endParaRPr lang="en-US" sz="7200" b="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1F8522D-8791-B34D-CC3C-5E3F5A18161F}"/>
              </a:ext>
            </a:extLst>
          </p:cNvPr>
          <p:cNvSpPr/>
          <p:nvPr/>
        </p:nvSpPr>
        <p:spPr>
          <a:xfrm>
            <a:off x="914400" y="6192888"/>
            <a:ext cx="3958525" cy="106778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2157D6"/>
                </a:solidFill>
              </a:rPr>
              <a:t>Your Logo Here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C35996-48DF-2C81-7CDB-F827C6AC35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background with circles and lines&#10;&#10;AI-generated content may be incorrect.">
            <a:extLst>
              <a:ext uri="{FF2B5EF4-FFF2-40B4-BE49-F238E27FC236}">
                <a16:creationId xmlns:a16="http://schemas.microsoft.com/office/drawing/2014/main" id="{10E13B5D-FA00-CDCC-CB63-92CF31ACE87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" y="0"/>
            <a:ext cx="14636760" cy="267163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BB532A5-1FC4-7E91-5581-4897ED5FF4F0}"/>
              </a:ext>
            </a:extLst>
          </p:cNvPr>
          <p:cNvSpPr/>
          <p:nvPr/>
        </p:nvSpPr>
        <p:spPr>
          <a:xfrm>
            <a:off x="0" y="2550102"/>
            <a:ext cx="14630400" cy="152666"/>
          </a:xfrm>
          <a:prstGeom prst="rect">
            <a:avLst/>
          </a:prstGeom>
          <a:solidFill>
            <a:srgbClr val="4BACC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8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B5A26C0-598D-40EB-C75E-4296C776CCF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33425" y="625439"/>
            <a:ext cx="13427074" cy="61555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sz="3350" b="0" i="0">
                <a:solidFill>
                  <a:srgbClr val="151512"/>
                </a:solidFill>
                <a:latin typeface="DM Sans Medium"/>
                <a:ea typeface="+mj-ea"/>
                <a:cs typeface="DM Sans Medium"/>
              </a:defRPr>
            </a:lvl1pPr>
          </a:lstStyle>
          <a:p>
            <a:pPr algn="l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Move From AI Assisting to AI Executing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60A0F19-B2AE-9791-6314-DAA232BAE0CD}"/>
              </a:ext>
            </a:extLst>
          </p:cNvPr>
          <p:cNvSpPr txBox="1"/>
          <p:nvPr/>
        </p:nvSpPr>
        <p:spPr>
          <a:xfrm>
            <a:off x="733425" y="1413540"/>
            <a:ext cx="13163550" cy="807337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200" dirty="0">
                <a:solidFill>
                  <a:schemeClr val="bg1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The real value of AI isn't just answering questions — it's taking action. </a:t>
            </a:r>
            <a:br>
              <a:rPr lang="en-US" sz="2200" dirty="0">
                <a:solidFill>
                  <a:schemeClr val="bg1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</a:br>
            <a:r>
              <a:rPr lang="en-US" sz="2200" dirty="0">
                <a:solidFill>
                  <a:schemeClr val="bg1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This is where time savings become measurable outcomes.</a:t>
            </a:r>
          </a:p>
        </p:txBody>
      </p:sp>
      <p:sp>
        <p:nvSpPr>
          <p:cNvPr id="3" name="Text 4">
            <a:extLst>
              <a:ext uri="{FF2B5EF4-FFF2-40B4-BE49-F238E27FC236}">
                <a16:creationId xmlns:a16="http://schemas.microsoft.com/office/drawing/2014/main" id="{0BFD5565-CD06-F575-1D21-A2CE23C3EAEE}"/>
              </a:ext>
            </a:extLst>
          </p:cNvPr>
          <p:cNvSpPr/>
          <p:nvPr/>
        </p:nvSpPr>
        <p:spPr>
          <a:xfrm>
            <a:off x="793790" y="353460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800" b="1" i="1" dirty="0">
                <a:solidFill>
                  <a:srgbClr val="2157D6"/>
                </a:solidFill>
                <a:latin typeface="Arial" panose="020B0604020202020204" pitchFamily="34" charset="0"/>
                <a:ea typeface="Inter Black" pitchFamily="34" charset="-122"/>
                <a:cs typeface="Arial" panose="020B0604020202020204" pitchFamily="34" charset="0"/>
              </a:rPr>
              <a:t>Ask Yourself:</a:t>
            </a:r>
            <a:endParaRPr lang="en-US" sz="2800" i="1" dirty="0">
              <a:solidFill>
                <a:srgbClr val="2157D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Image 0" descr="preencoded.png">
            <a:extLst>
              <a:ext uri="{FF2B5EF4-FFF2-40B4-BE49-F238E27FC236}">
                <a16:creationId xmlns:a16="http://schemas.microsoft.com/office/drawing/2014/main" id="{20141568-31B7-EDC2-14B9-B4FAD97CE4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78800" y="4155400"/>
            <a:ext cx="340162" cy="340162"/>
          </a:xfrm>
          <a:prstGeom prst="rect">
            <a:avLst/>
          </a:prstGeom>
        </p:spPr>
      </p:pic>
      <p:sp>
        <p:nvSpPr>
          <p:cNvPr id="20" name="Text 5">
            <a:extLst>
              <a:ext uri="{FF2B5EF4-FFF2-40B4-BE49-F238E27FC236}">
                <a16:creationId xmlns:a16="http://schemas.microsoft.com/office/drawing/2014/main" id="{55C2DE52-E41E-DADD-5604-EE6F9872AED5}"/>
              </a:ext>
            </a:extLst>
          </p:cNvPr>
          <p:cNvSpPr/>
          <p:nvPr/>
        </p:nvSpPr>
        <p:spPr>
          <a:xfrm>
            <a:off x="1530907" y="4144089"/>
            <a:ext cx="4780684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dirty="0">
                <a:solidFill>
                  <a:srgbClr val="0D2458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Where are teams spending time on repetitive, low-judgment tasks?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Image 1" descr="preencoded.png">
            <a:extLst>
              <a:ext uri="{FF2B5EF4-FFF2-40B4-BE49-F238E27FC236}">
                <a16:creationId xmlns:a16="http://schemas.microsoft.com/office/drawing/2014/main" id="{377315F8-BB92-CC60-BA74-484103DE38C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78800" y="5334833"/>
            <a:ext cx="340162" cy="340162"/>
          </a:xfrm>
          <a:prstGeom prst="rect">
            <a:avLst/>
          </a:prstGeom>
        </p:spPr>
      </p:pic>
      <p:sp>
        <p:nvSpPr>
          <p:cNvPr id="22" name="Text 6">
            <a:extLst>
              <a:ext uri="{FF2B5EF4-FFF2-40B4-BE49-F238E27FC236}">
                <a16:creationId xmlns:a16="http://schemas.microsoft.com/office/drawing/2014/main" id="{6C20A989-3786-0CDA-DD17-F93ECD5BF876}"/>
              </a:ext>
            </a:extLst>
          </p:cNvPr>
          <p:cNvSpPr/>
          <p:nvPr/>
        </p:nvSpPr>
        <p:spPr>
          <a:xfrm>
            <a:off x="1530907" y="5323523"/>
            <a:ext cx="4780684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dirty="0">
                <a:solidFill>
                  <a:srgbClr val="0D2458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What processes require manual effort across multiple systems?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Image 2" descr="preencoded.png">
            <a:extLst>
              <a:ext uri="{FF2B5EF4-FFF2-40B4-BE49-F238E27FC236}">
                <a16:creationId xmlns:a16="http://schemas.microsoft.com/office/drawing/2014/main" id="{42DCA68D-8D97-754B-9E8C-F125056F111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78800" y="6514267"/>
            <a:ext cx="340162" cy="340162"/>
          </a:xfrm>
          <a:prstGeom prst="rect">
            <a:avLst/>
          </a:prstGeom>
        </p:spPr>
      </p:pic>
      <p:sp>
        <p:nvSpPr>
          <p:cNvPr id="24" name="Text 7">
            <a:extLst>
              <a:ext uri="{FF2B5EF4-FFF2-40B4-BE49-F238E27FC236}">
                <a16:creationId xmlns:a16="http://schemas.microsoft.com/office/drawing/2014/main" id="{10606AF1-02D8-0799-D850-11B6143985F7}"/>
              </a:ext>
            </a:extLst>
          </p:cNvPr>
          <p:cNvSpPr/>
          <p:nvPr/>
        </p:nvSpPr>
        <p:spPr>
          <a:xfrm>
            <a:off x="1530907" y="6502956"/>
            <a:ext cx="4780684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dirty="0">
                <a:solidFill>
                  <a:srgbClr val="0D2458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Which workflows could run faster — or fully automatically — with the right triggers?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 8">
            <a:extLst>
              <a:ext uri="{FF2B5EF4-FFF2-40B4-BE49-F238E27FC236}">
                <a16:creationId xmlns:a16="http://schemas.microsoft.com/office/drawing/2014/main" id="{678D672F-F61A-92F0-0B99-1611E57C6EEB}"/>
              </a:ext>
            </a:extLst>
          </p:cNvPr>
          <p:cNvSpPr/>
          <p:nvPr/>
        </p:nvSpPr>
        <p:spPr>
          <a:xfrm>
            <a:off x="7599521" y="353460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800" b="1" i="1" dirty="0">
                <a:solidFill>
                  <a:srgbClr val="2157D6"/>
                </a:solidFill>
                <a:latin typeface="Arial" panose="020B0604020202020204" pitchFamily="34" charset="0"/>
                <a:ea typeface="Inter Black" pitchFamily="34" charset="-122"/>
                <a:cs typeface="Arial" panose="020B0604020202020204" pitchFamily="34" charset="0"/>
              </a:rPr>
              <a:t>AI Can:</a:t>
            </a:r>
            <a:endParaRPr lang="en-US" sz="2800" i="1" dirty="0">
              <a:solidFill>
                <a:srgbClr val="2157D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Shape 9">
            <a:extLst>
              <a:ext uri="{FF2B5EF4-FFF2-40B4-BE49-F238E27FC236}">
                <a16:creationId xmlns:a16="http://schemas.microsoft.com/office/drawing/2014/main" id="{41A8A81D-064D-A61A-E405-FB5CEF42758E}"/>
              </a:ext>
            </a:extLst>
          </p:cNvPr>
          <p:cNvSpPr/>
          <p:nvPr/>
        </p:nvSpPr>
        <p:spPr>
          <a:xfrm>
            <a:off x="7599521" y="4144089"/>
            <a:ext cx="3008948" cy="1397675"/>
          </a:xfrm>
          <a:prstGeom prst="roundRect">
            <a:avLst>
              <a:gd name="adj" fmla="val 14606"/>
            </a:avLst>
          </a:prstGeom>
          <a:solidFill>
            <a:srgbClr val="2157D6"/>
          </a:solidFill>
          <a:ln/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 10">
            <a:extLst>
              <a:ext uri="{FF2B5EF4-FFF2-40B4-BE49-F238E27FC236}">
                <a16:creationId xmlns:a16="http://schemas.microsoft.com/office/drawing/2014/main" id="{493F388D-9CC3-D664-B72E-BC595100EF95}"/>
              </a:ext>
            </a:extLst>
          </p:cNvPr>
          <p:cNvSpPr/>
          <p:nvPr/>
        </p:nvSpPr>
        <p:spPr>
          <a:xfrm>
            <a:off x="7826335" y="4370903"/>
            <a:ext cx="2555319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anose="020B0604020202020204" pitchFamily="34" charset="0"/>
                <a:ea typeface="Inter Black" pitchFamily="34" charset="-122"/>
                <a:cs typeface="Arial" panose="020B0604020202020204" pitchFamily="34" charset="0"/>
              </a:rPr>
              <a:t>Automate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 11">
            <a:extLst>
              <a:ext uri="{FF2B5EF4-FFF2-40B4-BE49-F238E27FC236}">
                <a16:creationId xmlns:a16="http://schemas.microsoft.com/office/drawing/2014/main" id="{1945B5C4-94D6-8713-6743-CDDDB1242159}"/>
              </a:ext>
            </a:extLst>
          </p:cNvPr>
          <p:cNvSpPr/>
          <p:nvPr/>
        </p:nvSpPr>
        <p:spPr>
          <a:xfrm>
            <a:off x="7826335" y="4952048"/>
            <a:ext cx="255531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End-to-end workflows.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Shape 12">
            <a:extLst>
              <a:ext uri="{FF2B5EF4-FFF2-40B4-BE49-F238E27FC236}">
                <a16:creationId xmlns:a16="http://schemas.microsoft.com/office/drawing/2014/main" id="{517B64EA-9517-5594-526D-C8C9168385D9}"/>
              </a:ext>
            </a:extLst>
          </p:cNvPr>
          <p:cNvSpPr/>
          <p:nvPr/>
        </p:nvSpPr>
        <p:spPr>
          <a:xfrm>
            <a:off x="10835283" y="4144089"/>
            <a:ext cx="3008948" cy="1397675"/>
          </a:xfrm>
          <a:prstGeom prst="roundRect">
            <a:avLst>
              <a:gd name="adj" fmla="val 14606"/>
            </a:avLst>
          </a:prstGeom>
          <a:solidFill>
            <a:srgbClr val="FBC057"/>
          </a:solidFill>
          <a:ln/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 13">
            <a:extLst>
              <a:ext uri="{FF2B5EF4-FFF2-40B4-BE49-F238E27FC236}">
                <a16:creationId xmlns:a16="http://schemas.microsoft.com/office/drawing/2014/main" id="{E611DDD8-E6DB-3509-EA20-F29DD6D69101}"/>
              </a:ext>
            </a:extLst>
          </p:cNvPr>
          <p:cNvSpPr/>
          <p:nvPr/>
        </p:nvSpPr>
        <p:spPr>
          <a:xfrm>
            <a:off x="11062097" y="4370903"/>
            <a:ext cx="2555319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400" b="1">
                <a:solidFill>
                  <a:srgbClr val="000000"/>
                </a:solidFill>
                <a:latin typeface="Arial" panose="020B0604020202020204" pitchFamily="34" charset="0"/>
                <a:ea typeface="Inter Black" pitchFamily="34" charset="-122"/>
                <a:cs typeface="Arial" panose="020B0604020202020204" pitchFamily="34" charset="0"/>
              </a:rPr>
              <a:t>Trigger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 14">
            <a:extLst>
              <a:ext uri="{FF2B5EF4-FFF2-40B4-BE49-F238E27FC236}">
                <a16:creationId xmlns:a16="http://schemas.microsoft.com/office/drawing/2014/main" id="{A6A14D33-5B0A-D6FD-387B-75B8FD269A90}"/>
              </a:ext>
            </a:extLst>
          </p:cNvPr>
          <p:cNvSpPr/>
          <p:nvPr/>
        </p:nvSpPr>
        <p:spPr>
          <a:xfrm>
            <a:off x="11062097" y="4952048"/>
            <a:ext cx="255531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Actions across systems.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Shape 15">
            <a:extLst>
              <a:ext uri="{FF2B5EF4-FFF2-40B4-BE49-F238E27FC236}">
                <a16:creationId xmlns:a16="http://schemas.microsoft.com/office/drawing/2014/main" id="{A7E860FA-2C7B-4E1E-7A2A-020B79D9BFB1}"/>
              </a:ext>
            </a:extLst>
          </p:cNvPr>
          <p:cNvSpPr/>
          <p:nvPr/>
        </p:nvSpPr>
        <p:spPr>
          <a:xfrm>
            <a:off x="7599521" y="5768578"/>
            <a:ext cx="6244709" cy="1397675"/>
          </a:xfrm>
          <a:prstGeom prst="roundRect">
            <a:avLst>
              <a:gd name="adj" fmla="val 14606"/>
            </a:avLst>
          </a:prstGeom>
          <a:solidFill>
            <a:srgbClr val="0D2458"/>
          </a:solidFill>
          <a:ln/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 16">
            <a:extLst>
              <a:ext uri="{FF2B5EF4-FFF2-40B4-BE49-F238E27FC236}">
                <a16:creationId xmlns:a16="http://schemas.microsoft.com/office/drawing/2014/main" id="{0817CDC7-828E-BEF6-A58E-506DFABFBB59}"/>
              </a:ext>
            </a:extLst>
          </p:cNvPr>
          <p:cNvSpPr/>
          <p:nvPr/>
        </p:nvSpPr>
        <p:spPr>
          <a:xfrm>
            <a:off x="7826335" y="599539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anose="020B0604020202020204" pitchFamily="34" charset="0"/>
                <a:ea typeface="Inter Black" pitchFamily="34" charset="-122"/>
                <a:cs typeface="Arial" panose="020B0604020202020204" pitchFamily="34" charset="0"/>
              </a:rPr>
              <a:t>Reduce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 17">
            <a:extLst>
              <a:ext uri="{FF2B5EF4-FFF2-40B4-BE49-F238E27FC236}">
                <a16:creationId xmlns:a16="http://schemas.microsoft.com/office/drawing/2014/main" id="{F01F4525-D013-87B2-4BDD-16F703308784}"/>
              </a:ext>
            </a:extLst>
          </p:cNvPr>
          <p:cNvSpPr/>
          <p:nvPr/>
        </p:nvSpPr>
        <p:spPr>
          <a:xfrm>
            <a:off x="7826335" y="6576536"/>
            <a:ext cx="579108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Manual effort at scale.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27167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733F62-31E2-B084-E4EA-BE679CADDF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background with circles and lines&#10;&#10;AI-generated content may be incorrect.">
            <a:extLst>
              <a:ext uri="{FF2B5EF4-FFF2-40B4-BE49-F238E27FC236}">
                <a16:creationId xmlns:a16="http://schemas.microsoft.com/office/drawing/2014/main" id="{EFAB8CB5-F258-51C3-5494-1FCAD5DF412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" y="0"/>
            <a:ext cx="14636760" cy="267163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1F3B845-208A-3492-3D8D-88104F974E27}"/>
              </a:ext>
            </a:extLst>
          </p:cNvPr>
          <p:cNvSpPr/>
          <p:nvPr/>
        </p:nvSpPr>
        <p:spPr>
          <a:xfrm>
            <a:off x="0" y="2550102"/>
            <a:ext cx="14630400" cy="152666"/>
          </a:xfrm>
          <a:prstGeom prst="rect">
            <a:avLst/>
          </a:prstGeom>
          <a:solidFill>
            <a:srgbClr val="4BACC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8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84F6AC1-958B-EC2B-5E49-62E9B3C7ED6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33425" y="577338"/>
            <a:ext cx="13427074" cy="123110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sz="3350" b="0" i="0">
                <a:solidFill>
                  <a:srgbClr val="151512"/>
                </a:solidFill>
                <a:latin typeface="DM Sans Medium"/>
                <a:ea typeface="+mj-ea"/>
                <a:cs typeface="DM Sans Medium"/>
              </a:defRPr>
            </a:lvl1pPr>
          </a:lstStyle>
          <a:p>
            <a:pPr algn="l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This Looks Like in Practice</a:t>
            </a:r>
            <a:b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Shape 11">
            <a:extLst>
              <a:ext uri="{FF2B5EF4-FFF2-40B4-BE49-F238E27FC236}">
                <a16:creationId xmlns:a16="http://schemas.microsoft.com/office/drawing/2014/main" id="{182E00D2-4F21-E9F2-A00B-6616DC215333}"/>
              </a:ext>
            </a:extLst>
          </p:cNvPr>
          <p:cNvSpPr/>
          <p:nvPr/>
        </p:nvSpPr>
        <p:spPr>
          <a:xfrm>
            <a:off x="733425" y="6765909"/>
            <a:ext cx="13163550" cy="847368"/>
          </a:xfrm>
          <a:prstGeom prst="roundRect">
            <a:avLst>
              <a:gd name="adj" fmla="val 22258"/>
            </a:avLst>
          </a:prstGeom>
          <a:solidFill>
            <a:srgbClr val="4BACC6">
              <a:alpha val="16863"/>
            </a:srgbClr>
          </a:solidFill>
          <a:ln>
            <a:solidFill>
              <a:srgbClr val="4BACC6"/>
            </a:solidFill>
          </a:ln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Image 8" descr="preencoded.png">
            <a:extLst>
              <a:ext uri="{FF2B5EF4-FFF2-40B4-BE49-F238E27FC236}">
                <a16:creationId xmlns:a16="http://schemas.microsoft.com/office/drawing/2014/main" id="{75532322-09DF-E553-78F0-075DB6521B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2975" y="7084818"/>
            <a:ext cx="261937" cy="209550"/>
          </a:xfrm>
          <a:prstGeom prst="rect">
            <a:avLst/>
          </a:prstGeom>
        </p:spPr>
      </p:pic>
      <p:sp>
        <p:nvSpPr>
          <p:cNvPr id="25" name="Text 12">
            <a:extLst>
              <a:ext uri="{FF2B5EF4-FFF2-40B4-BE49-F238E27FC236}">
                <a16:creationId xmlns:a16="http://schemas.microsoft.com/office/drawing/2014/main" id="{182C8397-BD9F-477E-0A41-173448B67C45}"/>
              </a:ext>
            </a:extLst>
          </p:cNvPr>
          <p:cNvSpPr/>
          <p:nvPr/>
        </p:nvSpPr>
        <p:spPr>
          <a:xfrm>
            <a:off x="1383467" y="7028383"/>
            <a:ext cx="12272963" cy="3224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Where do you see the biggest opportunity for this in your business?</a:t>
            </a:r>
          </a:p>
          <a:p>
            <a:pPr marL="0" indent="0" algn="l">
              <a:lnSpc>
                <a:spcPts val="2500"/>
              </a:lnSpc>
              <a:buNone/>
            </a:pPr>
            <a:endParaRPr lang="en-US" dirty="0">
              <a:solidFill>
                <a:srgbClr val="000000"/>
              </a:solidFill>
              <a:latin typeface="Arial" panose="020B0604020202020204" pitchFamily="34" charset="0"/>
              <a:ea typeface="Inter" pitchFamily="34" charset="-122"/>
              <a:cs typeface="Arial" panose="020B0604020202020204" pitchFamily="34" charset="0"/>
            </a:endParaRPr>
          </a:p>
          <a:p>
            <a:pPr marL="0" indent="0" algn="l">
              <a:lnSpc>
                <a:spcPts val="2500"/>
              </a:lnSpc>
              <a:buNone/>
            </a:pPr>
            <a:endParaRPr lang="en-US" dirty="0">
              <a:solidFill>
                <a:srgbClr val="000000"/>
              </a:solidFill>
              <a:latin typeface="Arial" panose="020B0604020202020204" pitchFamily="34" charset="0"/>
              <a:ea typeface="Inter" pitchFamily="34" charset="-122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CAE5DD7-FE88-7552-7EEB-C619DD6B0A45}"/>
              </a:ext>
            </a:extLst>
          </p:cNvPr>
          <p:cNvSpPr txBox="1"/>
          <p:nvPr/>
        </p:nvSpPr>
        <p:spPr>
          <a:xfrm>
            <a:off x="727066" y="1378370"/>
            <a:ext cx="13169909" cy="810735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algn="l">
              <a:lnSpc>
                <a:spcPts val="2850"/>
              </a:lnSpc>
              <a:buNone/>
              <a:tabLst>
                <a:tab pos="1825625" algn="l"/>
              </a:tabLst>
            </a:pPr>
            <a:r>
              <a:rPr lang="en-US" sz="2200" dirty="0">
                <a:solidFill>
                  <a:schemeClr val="bg1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Organizations are already seeing results by applying AI to high-volume, repeatable processes.</a:t>
            </a:r>
          </a:p>
          <a:p>
            <a:pPr algn="l">
              <a:lnSpc>
                <a:spcPts val="2850"/>
              </a:lnSpc>
              <a:buNone/>
              <a:tabLst>
                <a:tab pos="1825625" algn="l"/>
              </a:tabLst>
            </a:pPr>
            <a:endParaRPr lang="en-US" sz="2200" dirty="0">
              <a:solidFill>
                <a:schemeClr val="bg1"/>
              </a:solidFill>
              <a:latin typeface="Arial" panose="020B0604020202020204" pitchFamily="34" charset="0"/>
              <a:ea typeface="Inter" pitchFamily="34" charset="-122"/>
              <a:cs typeface="Arial" panose="020B0604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950F64C-FF1E-7D1F-123E-A28E899E5D27}"/>
              </a:ext>
            </a:extLst>
          </p:cNvPr>
          <p:cNvGrpSpPr/>
          <p:nvPr/>
        </p:nvGrpSpPr>
        <p:grpSpPr>
          <a:xfrm>
            <a:off x="809876" y="2996364"/>
            <a:ext cx="12996148" cy="3417212"/>
            <a:chOff x="809876" y="3221214"/>
            <a:chExt cx="12996148" cy="3417212"/>
          </a:xfrm>
        </p:grpSpPr>
        <p:pic>
          <p:nvPicPr>
            <p:cNvPr id="21" name="Image 0" descr="preencoded.png">
              <a:extLst>
                <a:ext uri="{FF2B5EF4-FFF2-40B4-BE49-F238E27FC236}">
                  <a16:creationId xmlns:a16="http://schemas.microsoft.com/office/drawing/2014/main" id="{335B4443-F3B6-35C7-DCE7-0A32F9C8E84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09876" y="3221214"/>
              <a:ext cx="1341120" cy="828794"/>
            </a:xfrm>
            <a:prstGeom prst="rect">
              <a:avLst/>
            </a:prstGeom>
          </p:spPr>
        </p:pic>
        <p:sp>
          <p:nvSpPr>
            <p:cNvPr id="22" name="Text 2">
              <a:extLst>
                <a:ext uri="{FF2B5EF4-FFF2-40B4-BE49-F238E27FC236}">
                  <a16:creationId xmlns:a16="http://schemas.microsoft.com/office/drawing/2014/main" id="{A6C8A86F-973F-E8CB-84A1-A2BB242266ED}"/>
                </a:ext>
              </a:extLst>
            </p:cNvPr>
            <p:cNvSpPr/>
            <p:nvPr/>
          </p:nvSpPr>
          <p:spPr>
            <a:xfrm>
              <a:off x="809876" y="4333496"/>
              <a:ext cx="2835235" cy="354330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l">
                <a:lnSpc>
                  <a:spcPts val="2750"/>
                </a:lnSpc>
                <a:buNone/>
              </a:pPr>
              <a:r>
                <a:rPr lang="en-US" sz="2400" b="1" dirty="0">
                  <a:solidFill>
                    <a:srgbClr val="0D2458"/>
                  </a:solidFill>
                  <a:latin typeface="Arial" panose="020B0604020202020204" pitchFamily="34" charset="0"/>
                  <a:ea typeface="Inter Black" pitchFamily="34" charset="-122"/>
                  <a:cs typeface="Arial" panose="020B0604020202020204" pitchFamily="34" charset="0"/>
                </a:rPr>
                <a:t>Customer </a:t>
              </a:r>
              <a:br>
                <a:rPr lang="en-US" sz="2400" b="1" dirty="0">
                  <a:solidFill>
                    <a:srgbClr val="0D2458"/>
                  </a:solidFill>
                  <a:latin typeface="Arial" panose="020B0604020202020204" pitchFamily="34" charset="0"/>
                  <a:ea typeface="Inter Black" pitchFamily="34" charset="-122"/>
                  <a:cs typeface="Arial" panose="020B0604020202020204" pitchFamily="34" charset="0"/>
                </a:rPr>
              </a:br>
              <a:r>
                <a:rPr lang="en-US" sz="2400" b="1" dirty="0">
                  <a:solidFill>
                    <a:srgbClr val="0D2458"/>
                  </a:solidFill>
                  <a:latin typeface="Arial" panose="020B0604020202020204" pitchFamily="34" charset="0"/>
                  <a:ea typeface="Inter Black" pitchFamily="34" charset="-122"/>
                  <a:cs typeface="Arial" panose="020B0604020202020204" pitchFamily="34" charset="0"/>
                </a:rPr>
                <a:t>Requests</a:t>
              </a:r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Text 3">
              <a:extLst>
                <a:ext uri="{FF2B5EF4-FFF2-40B4-BE49-F238E27FC236}">
                  <a16:creationId xmlns:a16="http://schemas.microsoft.com/office/drawing/2014/main" id="{20DD8966-80FD-2D3D-0980-904ACF8D4433}"/>
                </a:ext>
              </a:extLst>
            </p:cNvPr>
            <p:cNvSpPr/>
            <p:nvPr/>
          </p:nvSpPr>
          <p:spPr>
            <a:xfrm>
              <a:off x="809876" y="5183062"/>
              <a:ext cx="2835235" cy="145161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 marL="0" indent="0" algn="l">
                <a:lnSpc>
                  <a:spcPts val="2850"/>
                </a:lnSpc>
                <a:buNone/>
              </a:pPr>
              <a:r>
                <a:rPr lang="en-US" dirty="0">
                  <a:solidFill>
                    <a:srgbClr val="0D2458"/>
                  </a:solidFill>
                  <a:latin typeface="Arial" panose="020B0604020202020204" pitchFamily="34" charset="0"/>
                  <a:ea typeface="Inter" pitchFamily="34" charset="-122"/>
                  <a:cs typeface="Arial" panose="020B0604020202020204" pitchFamily="34" charset="0"/>
                </a:rPr>
                <a:t>Automating high-volume inquiries frees teams to focus on complex, high-value interactions.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7" name="Image 1" descr="preencoded.png">
              <a:extLst>
                <a:ext uri="{FF2B5EF4-FFF2-40B4-BE49-F238E27FC236}">
                  <a16:creationId xmlns:a16="http://schemas.microsoft.com/office/drawing/2014/main" id="{D1CF3227-2E9E-62C5-BA26-C3FD912D8F8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141364" y="3221214"/>
              <a:ext cx="1341120" cy="828794"/>
            </a:xfrm>
            <a:prstGeom prst="rect">
              <a:avLst/>
            </a:prstGeom>
          </p:spPr>
        </p:pic>
        <p:sp>
          <p:nvSpPr>
            <p:cNvPr id="28" name="Text 4">
              <a:extLst>
                <a:ext uri="{FF2B5EF4-FFF2-40B4-BE49-F238E27FC236}">
                  <a16:creationId xmlns:a16="http://schemas.microsoft.com/office/drawing/2014/main" id="{21293FF3-8CD5-DDD4-ECDD-1BE5CEFC63E7}"/>
                </a:ext>
              </a:extLst>
            </p:cNvPr>
            <p:cNvSpPr/>
            <p:nvPr/>
          </p:nvSpPr>
          <p:spPr>
            <a:xfrm>
              <a:off x="4141364" y="4333496"/>
              <a:ext cx="3048119" cy="70866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 marL="0" indent="0" algn="l">
                <a:lnSpc>
                  <a:spcPts val="2750"/>
                </a:lnSpc>
                <a:buNone/>
              </a:pPr>
              <a:r>
                <a:rPr lang="en-US" sz="2400" b="1" dirty="0">
                  <a:solidFill>
                    <a:srgbClr val="0D2458"/>
                  </a:solidFill>
                  <a:latin typeface="Arial" panose="020B0604020202020204" pitchFamily="34" charset="0"/>
                  <a:ea typeface="Inter Black" pitchFamily="34" charset="-122"/>
                  <a:cs typeface="Arial" panose="020B0604020202020204" pitchFamily="34" charset="0"/>
                </a:rPr>
                <a:t>Internal Ticket Volume</a:t>
              </a:r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Text 5">
              <a:extLst>
                <a:ext uri="{FF2B5EF4-FFF2-40B4-BE49-F238E27FC236}">
                  <a16:creationId xmlns:a16="http://schemas.microsoft.com/office/drawing/2014/main" id="{12A5D3C9-EA93-36FB-1C5B-BFF46CDE5C82}"/>
                </a:ext>
              </a:extLst>
            </p:cNvPr>
            <p:cNvSpPr/>
            <p:nvPr/>
          </p:nvSpPr>
          <p:spPr>
            <a:xfrm>
              <a:off x="4141364" y="5186816"/>
              <a:ext cx="2835235" cy="1088708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 marL="0" indent="0" algn="l">
                <a:lnSpc>
                  <a:spcPts val="2850"/>
                </a:lnSpc>
                <a:buNone/>
              </a:pPr>
              <a:r>
                <a:rPr lang="en-US" dirty="0">
                  <a:solidFill>
                    <a:srgbClr val="0D2458"/>
                  </a:solidFill>
                  <a:latin typeface="Arial" panose="020B0604020202020204" pitchFamily="34" charset="0"/>
                  <a:ea typeface="Inter" pitchFamily="34" charset="-122"/>
                  <a:cs typeface="Arial" panose="020B0604020202020204" pitchFamily="34" charset="0"/>
                </a:rPr>
                <a:t>Routing and resolving common IT and HR requests without human intervention.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0" name="Image 2" descr="preencoded.png">
              <a:extLst>
                <a:ext uri="{FF2B5EF4-FFF2-40B4-BE49-F238E27FC236}">
                  <a16:creationId xmlns:a16="http://schemas.microsoft.com/office/drawing/2014/main" id="{633FD8B1-A8AD-85BD-6E4C-E16A67D4DF0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472970" y="3221214"/>
              <a:ext cx="1341120" cy="828794"/>
            </a:xfrm>
            <a:prstGeom prst="rect">
              <a:avLst/>
            </a:prstGeom>
          </p:spPr>
        </p:pic>
        <p:sp>
          <p:nvSpPr>
            <p:cNvPr id="31" name="Text 6">
              <a:extLst>
                <a:ext uri="{FF2B5EF4-FFF2-40B4-BE49-F238E27FC236}">
                  <a16:creationId xmlns:a16="http://schemas.microsoft.com/office/drawing/2014/main" id="{A0AF3AC6-3742-4FD9-F611-EA76F2E3A593}"/>
                </a:ext>
              </a:extLst>
            </p:cNvPr>
            <p:cNvSpPr/>
            <p:nvPr/>
          </p:nvSpPr>
          <p:spPr>
            <a:xfrm>
              <a:off x="7472970" y="4333496"/>
              <a:ext cx="2971800" cy="354330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l">
                <a:lnSpc>
                  <a:spcPts val="2750"/>
                </a:lnSpc>
                <a:buNone/>
              </a:pPr>
              <a:r>
                <a:rPr lang="en-US" sz="2400" b="1" dirty="0">
                  <a:solidFill>
                    <a:srgbClr val="0D2458"/>
                  </a:solidFill>
                  <a:latin typeface="Arial" panose="020B0604020202020204" pitchFamily="34" charset="0"/>
                  <a:ea typeface="Inter Black" pitchFamily="34" charset="-122"/>
                  <a:cs typeface="Arial" panose="020B0604020202020204" pitchFamily="34" charset="0"/>
                </a:rPr>
                <a:t>Onboarding </a:t>
              </a:r>
              <a:br>
                <a:rPr lang="en-US" sz="2400" b="1" dirty="0">
                  <a:solidFill>
                    <a:srgbClr val="0D2458"/>
                  </a:solidFill>
                  <a:latin typeface="Arial" panose="020B0604020202020204" pitchFamily="34" charset="0"/>
                  <a:ea typeface="Inter Black" pitchFamily="34" charset="-122"/>
                  <a:cs typeface="Arial" panose="020B0604020202020204" pitchFamily="34" charset="0"/>
                </a:rPr>
              </a:br>
              <a:r>
                <a:rPr lang="en-US" sz="2400" b="1" dirty="0">
                  <a:solidFill>
                    <a:srgbClr val="0D2458"/>
                  </a:solidFill>
                  <a:latin typeface="Arial" panose="020B0604020202020204" pitchFamily="34" charset="0"/>
                  <a:ea typeface="Inter Black" pitchFamily="34" charset="-122"/>
                  <a:cs typeface="Arial" panose="020B0604020202020204" pitchFamily="34" charset="0"/>
                </a:rPr>
                <a:t>&amp; Orders</a:t>
              </a:r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Text 7">
              <a:extLst>
                <a:ext uri="{FF2B5EF4-FFF2-40B4-BE49-F238E27FC236}">
                  <a16:creationId xmlns:a16="http://schemas.microsoft.com/office/drawing/2014/main" id="{92FF70D3-3584-5973-6762-836E0135FA1A}"/>
                </a:ext>
              </a:extLst>
            </p:cNvPr>
            <p:cNvSpPr/>
            <p:nvPr/>
          </p:nvSpPr>
          <p:spPr>
            <a:xfrm>
              <a:off x="7472970" y="5183062"/>
              <a:ext cx="2971800" cy="145161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 marL="0" indent="0" algn="l">
                <a:lnSpc>
                  <a:spcPts val="2850"/>
                </a:lnSpc>
                <a:buNone/>
              </a:pPr>
              <a:r>
                <a:rPr lang="en-US" dirty="0">
                  <a:solidFill>
                    <a:srgbClr val="0D2458"/>
                  </a:solidFill>
                  <a:latin typeface="Arial" panose="020B0604020202020204" pitchFamily="34" charset="0"/>
                  <a:ea typeface="Inter" pitchFamily="34" charset="-122"/>
                  <a:cs typeface="Arial" panose="020B0604020202020204" pitchFamily="34" charset="0"/>
                </a:rPr>
                <a:t>Streamlining multi-step processes that today require coordination across teams and tools.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3" name="Image 3" descr="preencoded.png">
              <a:extLst>
                <a:ext uri="{FF2B5EF4-FFF2-40B4-BE49-F238E27FC236}">
                  <a16:creationId xmlns:a16="http://schemas.microsoft.com/office/drawing/2014/main" id="{BE491D83-67F5-04A4-19D1-5FE225F7B22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0804577" y="3221214"/>
              <a:ext cx="1341120" cy="828794"/>
            </a:xfrm>
            <a:prstGeom prst="rect">
              <a:avLst/>
            </a:prstGeom>
          </p:spPr>
        </p:pic>
        <p:sp>
          <p:nvSpPr>
            <p:cNvPr id="34" name="Text 8">
              <a:extLst>
                <a:ext uri="{FF2B5EF4-FFF2-40B4-BE49-F238E27FC236}">
                  <a16:creationId xmlns:a16="http://schemas.microsoft.com/office/drawing/2014/main" id="{49C87B37-030C-E455-C540-91EC67910B41}"/>
                </a:ext>
              </a:extLst>
            </p:cNvPr>
            <p:cNvSpPr/>
            <p:nvPr/>
          </p:nvSpPr>
          <p:spPr>
            <a:xfrm>
              <a:off x="10804577" y="4333496"/>
              <a:ext cx="3001447" cy="354330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l">
                <a:lnSpc>
                  <a:spcPts val="2750"/>
                </a:lnSpc>
                <a:buNone/>
              </a:pPr>
              <a:r>
                <a:rPr lang="en-US" sz="2400" b="1" dirty="0">
                  <a:solidFill>
                    <a:srgbClr val="0D2458"/>
                  </a:solidFill>
                  <a:latin typeface="Arial" panose="020B0604020202020204" pitchFamily="34" charset="0"/>
                  <a:ea typeface="Inter Black" pitchFamily="34" charset="-122"/>
                  <a:cs typeface="Arial" panose="020B0604020202020204" pitchFamily="34" charset="0"/>
                </a:rPr>
                <a:t>System </a:t>
              </a:r>
              <a:br>
                <a:rPr lang="en-US" sz="2400" b="1" dirty="0">
                  <a:solidFill>
                    <a:srgbClr val="0D2458"/>
                  </a:solidFill>
                  <a:latin typeface="Arial" panose="020B0604020202020204" pitchFamily="34" charset="0"/>
                  <a:ea typeface="Inter Black" pitchFamily="34" charset="-122"/>
                  <a:cs typeface="Arial" panose="020B0604020202020204" pitchFamily="34" charset="0"/>
                </a:rPr>
              </a:br>
              <a:r>
                <a:rPr lang="en-US" sz="2400" b="1" dirty="0">
                  <a:solidFill>
                    <a:srgbClr val="0D2458"/>
                  </a:solidFill>
                  <a:latin typeface="Arial" panose="020B0604020202020204" pitchFamily="34" charset="0"/>
                  <a:ea typeface="Inter Black" pitchFamily="34" charset="-122"/>
                  <a:cs typeface="Arial" panose="020B0604020202020204" pitchFamily="34" charset="0"/>
                </a:rPr>
                <a:t>Connectivity</a:t>
              </a:r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Text 9">
              <a:extLst>
                <a:ext uri="{FF2B5EF4-FFF2-40B4-BE49-F238E27FC236}">
                  <a16:creationId xmlns:a16="http://schemas.microsoft.com/office/drawing/2014/main" id="{302E45BA-96F8-6225-4DBC-CBCFEF95FB9E}"/>
                </a:ext>
              </a:extLst>
            </p:cNvPr>
            <p:cNvSpPr/>
            <p:nvPr/>
          </p:nvSpPr>
          <p:spPr>
            <a:xfrm>
              <a:off x="10804458" y="5186816"/>
              <a:ext cx="2851853" cy="145161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 marL="0" indent="0" algn="l">
                <a:lnSpc>
                  <a:spcPts val="2850"/>
                </a:lnSpc>
                <a:buNone/>
              </a:pPr>
              <a:r>
                <a:rPr lang="en-US" dirty="0">
                  <a:solidFill>
                    <a:srgbClr val="0D2458"/>
                  </a:solidFill>
                  <a:latin typeface="Arial" panose="020B0604020202020204" pitchFamily="34" charset="0"/>
                  <a:ea typeface="Inter" pitchFamily="34" charset="-122"/>
                  <a:cs typeface="Arial" panose="020B0604020202020204" pitchFamily="34" charset="0"/>
                </a:rPr>
                <a:t>Bridging platforms that don't communicate today — eliminating the manual work in between.</a:t>
              </a: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633698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D2BA32-DC3B-F771-F70A-5133226CA7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background with circles and lines&#10;&#10;AI-generated content may be incorrect.">
            <a:extLst>
              <a:ext uri="{FF2B5EF4-FFF2-40B4-BE49-F238E27FC236}">
                <a16:creationId xmlns:a16="http://schemas.microsoft.com/office/drawing/2014/main" id="{31EA38E6-BA19-3B19-7B9E-34BA8074BE2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" y="0"/>
            <a:ext cx="14636760" cy="267163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422E591-A2BA-CE34-96C4-E39783F16004}"/>
              </a:ext>
            </a:extLst>
          </p:cNvPr>
          <p:cNvSpPr/>
          <p:nvPr/>
        </p:nvSpPr>
        <p:spPr>
          <a:xfrm>
            <a:off x="0" y="2550102"/>
            <a:ext cx="14630400" cy="152666"/>
          </a:xfrm>
          <a:prstGeom prst="rect">
            <a:avLst/>
          </a:prstGeom>
          <a:solidFill>
            <a:srgbClr val="4BACC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8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27205F3-FB01-238C-448A-799EF60CC47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33425" y="577338"/>
            <a:ext cx="13427074" cy="123110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sz="3350" b="0" i="0">
                <a:solidFill>
                  <a:srgbClr val="151512"/>
                </a:solidFill>
                <a:latin typeface="DM Sans Medium"/>
                <a:ea typeface="+mj-ea"/>
                <a:cs typeface="DM Sans Medium"/>
              </a:defRPr>
            </a:lvl1pPr>
          </a:lstStyle>
          <a:p>
            <a:pPr algn="l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AI Grows, So Does Complexity</a:t>
            </a:r>
            <a:b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Shape 11">
            <a:extLst>
              <a:ext uri="{FF2B5EF4-FFF2-40B4-BE49-F238E27FC236}">
                <a16:creationId xmlns:a16="http://schemas.microsoft.com/office/drawing/2014/main" id="{5B577E26-F833-7BCE-0247-A6ED7FDAD693}"/>
              </a:ext>
            </a:extLst>
          </p:cNvPr>
          <p:cNvSpPr/>
          <p:nvPr/>
        </p:nvSpPr>
        <p:spPr>
          <a:xfrm>
            <a:off x="733425" y="7055839"/>
            <a:ext cx="13163550" cy="847368"/>
          </a:xfrm>
          <a:prstGeom prst="roundRect">
            <a:avLst>
              <a:gd name="adj" fmla="val 22258"/>
            </a:avLst>
          </a:prstGeom>
          <a:solidFill>
            <a:srgbClr val="4BACC6">
              <a:alpha val="16863"/>
            </a:srgbClr>
          </a:solidFill>
          <a:ln>
            <a:solidFill>
              <a:srgbClr val="4BACC6"/>
            </a:solidFill>
          </a:ln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Image 8" descr="preencoded.png">
            <a:extLst>
              <a:ext uri="{FF2B5EF4-FFF2-40B4-BE49-F238E27FC236}">
                <a16:creationId xmlns:a16="http://schemas.microsoft.com/office/drawing/2014/main" id="{A36E29C9-A934-30D8-5825-1A91B61EAF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2975" y="7374748"/>
            <a:ext cx="261937" cy="209550"/>
          </a:xfrm>
          <a:prstGeom prst="rect">
            <a:avLst/>
          </a:prstGeom>
        </p:spPr>
      </p:pic>
      <p:sp>
        <p:nvSpPr>
          <p:cNvPr id="25" name="Text 12">
            <a:extLst>
              <a:ext uri="{FF2B5EF4-FFF2-40B4-BE49-F238E27FC236}">
                <a16:creationId xmlns:a16="http://schemas.microsoft.com/office/drawing/2014/main" id="{1599B897-B64C-9993-3EBB-F7CF98D6D8EC}"/>
              </a:ext>
            </a:extLst>
          </p:cNvPr>
          <p:cNvSpPr/>
          <p:nvPr/>
        </p:nvSpPr>
        <p:spPr>
          <a:xfrm>
            <a:off x="1383467" y="7318313"/>
            <a:ext cx="12272963" cy="3224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This is where organizations that started fast begin to lose control.</a:t>
            </a:r>
          </a:p>
          <a:p>
            <a:pPr marL="0" indent="0" algn="l">
              <a:lnSpc>
                <a:spcPts val="2500"/>
              </a:lnSpc>
              <a:buNone/>
            </a:pPr>
            <a:endParaRPr lang="en-US" dirty="0">
              <a:solidFill>
                <a:srgbClr val="000000"/>
              </a:solidFill>
              <a:latin typeface="Arial" panose="020B0604020202020204" pitchFamily="34" charset="0"/>
              <a:ea typeface="Inter" pitchFamily="34" charset="-122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8DD5DE7-36EB-6B4A-5764-074332017447}"/>
              </a:ext>
            </a:extLst>
          </p:cNvPr>
          <p:cNvSpPr txBox="1"/>
          <p:nvPr/>
        </p:nvSpPr>
        <p:spPr>
          <a:xfrm>
            <a:off x="727066" y="1378370"/>
            <a:ext cx="13169909" cy="807337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algn="l">
              <a:lnSpc>
                <a:spcPts val="2850"/>
              </a:lnSpc>
              <a:buNone/>
              <a:tabLst>
                <a:tab pos="1825625" algn="l"/>
              </a:tabLst>
            </a:pPr>
            <a:r>
              <a:rPr lang="en-US" sz="2200" dirty="0">
                <a:solidFill>
                  <a:schemeClr val="bg1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Widespread AI adoption creates new operational challenges that most organizations aren't prepared for.</a:t>
            </a:r>
          </a:p>
          <a:p>
            <a:pPr algn="l">
              <a:lnSpc>
                <a:spcPts val="2850"/>
              </a:lnSpc>
              <a:buNone/>
              <a:tabLst>
                <a:tab pos="1825625" algn="l"/>
              </a:tabLst>
            </a:pPr>
            <a:endParaRPr lang="en-US" sz="2200" dirty="0">
              <a:solidFill>
                <a:schemeClr val="bg1"/>
              </a:solidFill>
              <a:latin typeface="Arial" panose="020B0604020202020204" pitchFamily="34" charset="0"/>
              <a:ea typeface="Inter" pitchFamily="34" charset="-122"/>
              <a:cs typeface="Arial" panose="020B0604020202020204" pitchFamily="34" charset="0"/>
            </a:endParaRPr>
          </a:p>
        </p:txBody>
      </p:sp>
      <p:sp>
        <p:nvSpPr>
          <p:cNvPr id="3" name="Shape 4">
            <a:extLst>
              <a:ext uri="{FF2B5EF4-FFF2-40B4-BE49-F238E27FC236}">
                <a16:creationId xmlns:a16="http://schemas.microsoft.com/office/drawing/2014/main" id="{0BF95902-9D33-50EA-FDDB-6D1089455354}"/>
              </a:ext>
            </a:extLst>
          </p:cNvPr>
          <p:cNvSpPr/>
          <p:nvPr/>
        </p:nvSpPr>
        <p:spPr>
          <a:xfrm>
            <a:off x="619839" y="3143258"/>
            <a:ext cx="6556177" cy="1673185"/>
          </a:xfrm>
          <a:prstGeom prst="roundRect">
            <a:avLst>
              <a:gd name="adj" fmla="val 6558"/>
            </a:avLst>
          </a:prstGeom>
          <a:solidFill>
            <a:srgbClr val="FFFFFF"/>
          </a:solidFill>
          <a:ln/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hape 5">
            <a:extLst>
              <a:ext uri="{FF2B5EF4-FFF2-40B4-BE49-F238E27FC236}">
                <a16:creationId xmlns:a16="http://schemas.microsoft.com/office/drawing/2014/main" id="{79E9A951-00A8-A228-1677-2AFDF76BA170}"/>
              </a:ext>
            </a:extLst>
          </p:cNvPr>
          <p:cNvSpPr/>
          <p:nvPr/>
        </p:nvSpPr>
        <p:spPr>
          <a:xfrm>
            <a:off x="619839" y="3120398"/>
            <a:ext cx="6556177" cy="91440"/>
          </a:xfrm>
          <a:prstGeom prst="roundRect">
            <a:avLst>
              <a:gd name="adj" fmla="val 190305"/>
            </a:avLst>
          </a:prstGeom>
          <a:solidFill>
            <a:srgbClr val="2157D6"/>
          </a:solidFill>
          <a:ln/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hape 6">
            <a:extLst>
              <a:ext uri="{FF2B5EF4-FFF2-40B4-BE49-F238E27FC236}">
                <a16:creationId xmlns:a16="http://schemas.microsoft.com/office/drawing/2014/main" id="{B385CDD0-225C-4FE4-9F01-85C885868E4A}"/>
              </a:ext>
            </a:extLst>
          </p:cNvPr>
          <p:cNvSpPr/>
          <p:nvPr/>
        </p:nvSpPr>
        <p:spPr>
          <a:xfrm>
            <a:off x="3607891" y="2853340"/>
            <a:ext cx="579953" cy="579953"/>
          </a:xfrm>
          <a:prstGeom prst="roundRect">
            <a:avLst>
              <a:gd name="adj" fmla="val 157668"/>
            </a:avLst>
          </a:prstGeom>
          <a:solidFill>
            <a:srgbClr val="2157D6"/>
          </a:solidFill>
          <a:ln/>
        </p:spPr>
        <p:txBody>
          <a:bodyPr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7">
            <a:extLst>
              <a:ext uri="{FF2B5EF4-FFF2-40B4-BE49-F238E27FC236}">
                <a16:creationId xmlns:a16="http://schemas.microsoft.com/office/drawing/2014/main" id="{2C7318A0-F50B-142C-1699-A79FC85F5417}"/>
              </a:ext>
            </a:extLst>
          </p:cNvPr>
          <p:cNvSpPr/>
          <p:nvPr/>
        </p:nvSpPr>
        <p:spPr>
          <a:xfrm>
            <a:off x="3781900" y="2998358"/>
            <a:ext cx="231934" cy="2899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FFFFFF"/>
                </a:solidFill>
                <a:latin typeface="Arial" panose="020B0604020202020204" pitchFamily="34" charset="0"/>
                <a:ea typeface="Inter Black" pitchFamily="34" charset="-122"/>
                <a:cs typeface="Arial" panose="020B0604020202020204" pitchFamily="34" charset="0"/>
              </a:rPr>
              <a:t>1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8">
            <a:extLst>
              <a:ext uri="{FF2B5EF4-FFF2-40B4-BE49-F238E27FC236}">
                <a16:creationId xmlns:a16="http://schemas.microsoft.com/office/drawing/2014/main" id="{2457E2B0-0D0C-55D3-1B68-49894C1554FC}"/>
              </a:ext>
            </a:extLst>
          </p:cNvPr>
          <p:cNvSpPr/>
          <p:nvPr/>
        </p:nvSpPr>
        <p:spPr>
          <a:xfrm>
            <a:off x="835938" y="3557952"/>
            <a:ext cx="2416850" cy="3020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2400" b="1" dirty="0">
                <a:solidFill>
                  <a:srgbClr val="0D2458"/>
                </a:solidFill>
                <a:latin typeface="Arial" panose="020B0604020202020204" pitchFamily="34" charset="0"/>
                <a:ea typeface="Inter Black" pitchFamily="34" charset="-122"/>
                <a:cs typeface="Arial" panose="020B0604020202020204" pitchFamily="34" charset="0"/>
              </a:rPr>
              <a:t>Tool Sprawl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9">
            <a:extLst>
              <a:ext uri="{FF2B5EF4-FFF2-40B4-BE49-F238E27FC236}">
                <a16:creationId xmlns:a16="http://schemas.microsoft.com/office/drawing/2014/main" id="{7CD6332D-A2F5-D702-0B32-A8C247008333}"/>
              </a:ext>
            </a:extLst>
          </p:cNvPr>
          <p:cNvSpPr/>
          <p:nvPr/>
        </p:nvSpPr>
        <p:spPr>
          <a:xfrm>
            <a:off x="835938" y="3958836"/>
            <a:ext cx="6123980" cy="5729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dirty="0">
                <a:solidFill>
                  <a:srgbClr val="0D2458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Multiple AI tools used across teams with no central oversight or coordination.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hape 10">
            <a:extLst>
              <a:ext uri="{FF2B5EF4-FFF2-40B4-BE49-F238E27FC236}">
                <a16:creationId xmlns:a16="http://schemas.microsoft.com/office/drawing/2014/main" id="{59AEF536-2F9D-D8DD-4A29-51CB6830508D}"/>
              </a:ext>
            </a:extLst>
          </p:cNvPr>
          <p:cNvSpPr/>
          <p:nvPr/>
        </p:nvSpPr>
        <p:spPr>
          <a:xfrm>
            <a:off x="7340798" y="3143258"/>
            <a:ext cx="6556177" cy="1673185"/>
          </a:xfrm>
          <a:prstGeom prst="roundRect">
            <a:avLst>
              <a:gd name="adj" fmla="val 6558"/>
            </a:avLst>
          </a:prstGeom>
          <a:solidFill>
            <a:srgbClr val="FFFFFF"/>
          </a:solidFill>
          <a:ln/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hape 11">
            <a:extLst>
              <a:ext uri="{FF2B5EF4-FFF2-40B4-BE49-F238E27FC236}">
                <a16:creationId xmlns:a16="http://schemas.microsoft.com/office/drawing/2014/main" id="{30315614-A82D-6372-4338-CCB4C9F2B440}"/>
              </a:ext>
            </a:extLst>
          </p:cNvPr>
          <p:cNvSpPr/>
          <p:nvPr/>
        </p:nvSpPr>
        <p:spPr>
          <a:xfrm>
            <a:off x="7340798" y="3120398"/>
            <a:ext cx="6556177" cy="91440"/>
          </a:xfrm>
          <a:prstGeom prst="roundRect">
            <a:avLst>
              <a:gd name="adj" fmla="val 190305"/>
            </a:avLst>
          </a:prstGeom>
          <a:solidFill>
            <a:srgbClr val="FBC057"/>
          </a:solidFill>
          <a:ln/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hape 12">
            <a:extLst>
              <a:ext uri="{FF2B5EF4-FFF2-40B4-BE49-F238E27FC236}">
                <a16:creationId xmlns:a16="http://schemas.microsoft.com/office/drawing/2014/main" id="{528848A6-91F8-0022-7EA6-7B0152AC3DFF}"/>
              </a:ext>
            </a:extLst>
          </p:cNvPr>
          <p:cNvSpPr/>
          <p:nvPr/>
        </p:nvSpPr>
        <p:spPr>
          <a:xfrm>
            <a:off x="10328850" y="2853340"/>
            <a:ext cx="579953" cy="579953"/>
          </a:xfrm>
          <a:prstGeom prst="roundRect">
            <a:avLst>
              <a:gd name="adj" fmla="val 157668"/>
            </a:avLst>
          </a:prstGeom>
          <a:solidFill>
            <a:srgbClr val="FBC057"/>
          </a:solidFill>
          <a:ln/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3">
            <a:extLst>
              <a:ext uri="{FF2B5EF4-FFF2-40B4-BE49-F238E27FC236}">
                <a16:creationId xmlns:a16="http://schemas.microsoft.com/office/drawing/2014/main" id="{F54D0281-7751-3C14-72D3-9B5DF813A427}"/>
              </a:ext>
            </a:extLst>
          </p:cNvPr>
          <p:cNvSpPr/>
          <p:nvPr/>
        </p:nvSpPr>
        <p:spPr>
          <a:xfrm>
            <a:off x="10502801" y="2998359"/>
            <a:ext cx="231934" cy="2899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ea typeface="Inter Black" pitchFamily="34" charset="-122"/>
                <a:cs typeface="Arial" panose="020B0604020202020204" pitchFamily="34" charset="0"/>
              </a:rPr>
              <a:t>2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4">
            <a:extLst>
              <a:ext uri="{FF2B5EF4-FFF2-40B4-BE49-F238E27FC236}">
                <a16:creationId xmlns:a16="http://schemas.microsoft.com/office/drawing/2014/main" id="{CB7C4692-E414-E25F-1B3F-EA76EF5545CE}"/>
              </a:ext>
            </a:extLst>
          </p:cNvPr>
          <p:cNvSpPr/>
          <p:nvPr/>
        </p:nvSpPr>
        <p:spPr>
          <a:xfrm>
            <a:off x="7556897" y="3557952"/>
            <a:ext cx="2569131" cy="3020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2400" b="1">
                <a:solidFill>
                  <a:srgbClr val="0D2458"/>
                </a:solidFill>
                <a:latin typeface="Arial" panose="020B0604020202020204" pitchFamily="34" charset="0"/>
                <a:ea typeface="Inter Black" pitchFamily="34" charset="-122"/>
                <a:cs typeface="Arial" panose="020B0604020202020204" pitchFamily="34" charset="0"/>
              </a:rPr>
              <a:t>Inconsistent Outputs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15">
            <a:extLst>
              <a:ext uri="{FF2B5EF4-FFF2-40B4-BE49-F238E27FC236}">
                <a16:creationId xmlns:a16="http://schemas.microsoft.com/office/drawing/2014/main" id="{3E9B71AD-A43E-11D0-2F68-90943EDFACB9}"/>
              </a:ext>
            </a:extLst>
          </p:cNvPr>
          <p:cNvSpPr/>
          <p:nvPr/>
        </p:nvSpPr>
        <p:spPr>
          <a:xfrm>
            <a:off x="7556897" y="3958836"/>
            <a:ext cx="6123980" cy="5729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>
                <a:solidFill>
                  <a:srgbClr val="0D2458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Different teams get different results — creating confusion and eroding trust in AI.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Shape 16">
            <a:extLst>
              <a:ext uri="{FF2B5EF4-FFF2-40B4-BE49-F238E27FC236}">
                <a16:creationId xmlns:a16="http://schemas.microsoft.com/office/drawing/2014/main" id="{BCC2EABF-6899-7771-9427-D4E66723A715}"/>
              </a:ext>
            </a:extLst>
          </p:cNvPr>
          <p:cNvSpPr/>
          <p:nvPr/>
        </p:nvSpPr>
        <p:spPr>
          <a:xfrm>
            <a:off x="619839" y="5271143"/>
            <a:ext cx="6556177" cy="1673185"/>
          </a:xfrm>
          <a:prstGeom prst="roundRect">
            <a:avLst>
              <a:gd name="adj" fmla="val 6558"/>
            </a:avLst>
          </a:prstGeom>
          <a:solidFill>
            <a:srgbClr val="FFFFFF"/>
          </a:solidFill>
          <a:ln/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Shape 17">
            <a:extLst>
              <a:ext uri="{FF2B5EF4-FFF2-40B4-BE49-F238E27FC236}">
                <a16:creationId xmlns:a16="http://schemas.microsoft.com/office/drawing/2014/main" id="{84B42A4F-EE81-85C7-2319-E692B767BE65}"/>
              </a:ext>
            </a:extLst>
          </p:cNvPr>
          <p:cNvSpPr/>
          <p:nvPr/>
        </p:nvSpPr>
        <p:spPr>
          <a:xfrm>
            <a:off x="619839" y="5248283"/>
            <a:ext cx="6556177" cy="91440"/>
          </a:xfrm>
          <a:prstGeom prst="roundRect">
            <a:avLst>
              <a:gd name="adj" fmla="val 190305"/>
            </a:avLst>
          </a:prstGeom>
          <a:solidFill>
            <a:srgbClr val="0D2458"/>
          </a:solidFill>
          <a:ln/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Shape 18">
            <a:extLst>
              <a:ext uri="{FF2B5EF4-FFF2-40B4-BE49-F238E27FC236}">
                <a16:creationId xmlns:a16="http://schemas.microsoft.com/office/drawing/2014/main" id="{82DAF242-E793-78D9-0B47-8B0DDB3012FD}"/>
              </a:ext>
            </a:extLst>
          </p:cNvPr>
          <p:cNvSpPr/>
          <p:nvPr/>
        </p:nvSpPr>
        <p:spPr>
          <a:xfrm>
            <a:off x="3607891" y="4981225"/>
            <a:ext cx="579953" cy="579953"/>
          </a:xfrm>
          <a:prstGeom prst="roundRect">
            <a:avLst>
              <a:gd name="adj" fmla="val 157668"/>
            </a:avLst>
          </a:prstGeom>
          <a:solidFill>
            <a:srgbClr val="0D2458"/>
          </a:solidFill>
          <a:ln/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 19">
            <a:extLst>
              <a:ext uri="{FF2B5EF4-FFF2-40B4-BE49-F238E27FC236}">
                <a16:creationId xmlns:a16="http://schemas.microsoft.com/office/drawing/2014/main" id="{B3646F1C-2C69-45EE-9F7B-BEF4E5DD10A6}"/>
              </a:ext>
            </a:extLst>
          </p:cNvPr>
          <p:cNvSpPr/>
          <p:nvPr/>
        </p:nvSpPr>
        <p:spPr>
          <a:xfrm>
            <a:off x="3781842" y="5126244"/>
            <a:ext cx="231934" cy="2899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FFFFFF"/>
                </a:solidFill>
                <a:latin typeface="Arial" panose="020B0604020202020204" pitchFamily="34" charset="0"/>
                <a:ea typeface="Inter Black" pitchFamily="34" charset="-122"/>
                <a:cs typeface="Arial" panose="020B0604020202020204" pitchFamily="34" charset="0"/>
              </a:rPr>
              <a:t>3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 20">
            <a:extLst>
              <a:ext uri="{FF2B5EF4-FFF2-40B4-BE49-F238E27FC236}">
                <a16:creationId xmlns:a16="http://schemas.microsoft.com/office/drawing/2014/main" id="{7938EEA7-77B5-0544-95C2-13C1DA5B8170}"/>
              </a:ext>
            </a:extLst>
          </p:cNvPr>
          <p:cNvSpPr/>
          <p:nvPr/>
        </p:nvSpPr>
        <p:spPr>
          <a:xfrm>
            <a:off x="835938" y="5685837"/>
            <a:ext cx="2416850" cy="3020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2400" b="1">
                <a:solidFill>
                  <a:srgbClr val="0D2458"/>
                </a:solidFill>
                <a:latin typeface="Arial" panose="020B0604020202020204" pitchFamily="34" charset="0"/>
                <a:ea typeface="Inter Black" pitchFamily="34" charset="-122"/>
                <a:cs typeface="Arial" panose="020B0604020202020204" pitchFamily="34" charset="0"/>
              </a:rPr>
              <a:t>Limited Visibility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 21">
            <a:extLst>
              <a:ext uri="{FF2B5EF4-FFF2-40B4-BE49-F238E27FC236}">
                <a16:creationId xmlns:a16="http://schemas.microsoft.com/office/drawing/2014/main" id="{117A46EF-1864-26B6-09C3-E5EA779AAE3F}"/>
              </a:ext>
            </a:extLst>
          </p:cNvPr>
          <p:cNvSpPr/>
          <p:nvPr/>
        </p:nvSpPr>
        <p:spPr>
          <a:xfrm>
            <a:off x="835938" y="6086721"/>
            <a:ext cx="6123980" cy="5729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>
                <a:solidFill>
                  <a:srgbClr val="0D2458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No clear picture of how AI is being used, by whom, or what it's producing.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Shape 22">
            <a:extLst>
              <a:ext uri="{FF2B5EF4-FFF2-40B4-BE49-F238E27FC236}">
                <a16:creationId xmlns:a16="http://schemas.microsoft.com/office/drawing/2014/main" id="{714C0B00-3FA2-2A8A-2824-3890F38B9707}"/>
              </a:ext>
            </a:extLst>
          </p:cNvPr>
          <p:cNvSpPr/>
          <p:nvPr/>
        </p:nvSpPr>
        <p:spPr>
          <a:xfrm>
            <a:off x="7340798" y="5271143"/>
            <a:ext cx="6556177" cy="1673185"/>
          </a:xfrm>
          <a:prstGeom prst="roundRect">
            <a:avLst>
              <a:gd name="adj" fmla="val 6558"/>
            </a:avLst>
          </a:prstGeom>
          <a:solidFill>
            <a:srgbClr val="FFFFFF"/>
          </a:solidFill>
          <a:ln/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Shape 23">
            <a:extLst>
              <a:ext uri="{FF2B5EF4-FFF2-40B4-BE49-F238E27FC236}">
                <a16:creationId xmlns:a16="http://schemas.microsoft.com/office/drawing/2014/main" id="{B392F1E4-D78A-5828-E157-442F7892A103}"/>
              </a:ext>
            </a:extLst>
          </p:cNvPr>
          <p:cNvSpPr/>
          <p:nvPr/>
        </p:nvSpPr>
        <p:spPr>
          <a:xfrm>
            <a:off x="7340798" y="5248283"/>
            <a:ext cx="6556177" cy="91440"/>
          </a:xfrm>
          <a:prstGeom prst="roundRect">
            <a:avLst>
              <a:gd name="adj" fmla="val 190305"/>
            </a:avLst>
          </a:prstGeom>
          <a:solidFill>
            <a:srgbClr val="59BD8A"/>
          </a:solidFill>
          <a:ln/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Shape 24">
            <a:extLst>
              <a:ext uri="{FF2B5EF4-FFF2-40B4-BE49-F238E27FC236}">
                <a16:creationId xmlns:a16="http://schemas.microsoft.com/office/drawing/2014/main" id="{DD0A03F5-D9D4-C05B-21D2-9E49B8C9E3B8}"/>
              </a:ext>
            </a:extLst>
          </p:cNvPr>
          <p:cNvSpPr/>
          <p:nvPr/>
        </p:nvSpPr>
        <p:spPr>
          <a:xfrm>
            <a:off x="10328850" y="4981225"/>
            <a:ext cx="579953" cy="579953"/>
          </a:xfrm>
          <a:prstGeom prst="roundRect">
            <a:avLst>
              <a:gd name="adj" fmla="val 157668"/>
            </a:avLst>
          </a:prstGeom>
          <a:solidFill>
            <a:srgbClr val="59BD8A"/>
          </a:solidFill>
          <a:ln/>
        </p:spPr>
        <p:txBody>
          <a:bodyPr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 25">
            <a:extLst>
              <a:ext uri="{FF2B5EF4-FFF2-40B4-BE49-F238E27FC236}">
                <a16:creationId xmlns:a16="http://schemas.microsoft.com/office/drawing/2014/main" id="{94FFC687-BA61-68DC-2EC8-DA36FE506802}"/>
              </a:ext>
            </a:extLst>
          </p:cNvPr>
          <p:cNvSpPr/>
          <p:nvPr/>
        </p:nvSpPr>
        <p:spPr>
          <a:xfrm>
            <a:off x="10502859" y="5126243"/>
            <a:ext cx="231934" cy="2899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buNone/>
            </a:pPr>
            <a:r>
              <a:rPr lang="en-US" sz="1800" b="1" dirty="0">
                <a:solidFill>
                  <a:srgbClr val="000000"/>
                </a:solidFill>
                <a:latin typeface="Arial" panose="020B0604020202020204" pitchFamily="34" charset="0"/>
                <a:ea typeface="Inter Black" pitchFamily="34" charset="-122"/>
                <a:cs typeface="Arial" panose="020B0604020202020204" pitchFamily="34" charset="0"/>
              </a:rPr>
              <a:t>4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 26">
            <a:extLst>
              <a:ext uri="{FF2B5EF4-FFF2-40B4-BE49-F238E27FC236}">
                <a16:creationId xmlns:a16="http://schemas.microsoft.com/office/drawing/2014/main" id="{F609D09E-F51F-5F24-B01A-0CA75ABBAA15}"/>
              </a:ext>
            </a:extLst>
          </p:cNvPr>
          <p:cNvSpPr/>
          <p:nvPr/>
        </p:nvSpPr>
        <p:spPr>
          <a:xfrm>
            <a:off x="7556897" y="5685837"/>
            <a:ext cx="2416850" cy="3020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2400" b="1">
                <a:solidFill>
                  <a:srgbClr val="0D2458"/>
                </a:solidFill>
                <a:latin typeface="Arial" panose="020B0604020202020204" pitchFamily="34" charset="0"/>
                <a:ea typeface="Inter Black" pitchFamily="34" charset="-122"/>
                <a:cs typeface="Arial" panose="020B0604020202020204" pitchFamily="34" charset="0"/>
              </a:rPr>
              <a:t>Data Security Gaps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 27">
            <a:extLst>
              <a:ext uri="{FF2B5EF4-FFF2-40B4-BE49-F238E27FC236}">
                <a16:creationId xmlns:a16="http://schemas.microsoft.com/office/drawing/2014/main" id="{3B8B6FB5-84EE-47AE-DEAF-290FC7FDC7C7}"/>
              </a:ext>
            </a:extLst>
          </p:cNvPr>
          <p:cNvSpPr/>
          <p:nvPr/>
        </p:nvSpPr>
        <p:spPr>
          <a:xfrm>
            <a:off x="7556897" y="6086721"/>
            <a:ext cx="6123980" cy="5729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>
                <a:solidFill>
                  <a:srgbClr val="0D2458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Sensitive data flowing through unvetted AI tools without guardrails or audit trails.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71495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0B52A1-007F-2609-B915-7C544AEAE9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background with circles and lines&#10;&#10;AI-generated content may be incorrect.">
            <a:extLst>
              <a:ext uri="{FF2B5EF4-FFF2-40B4-BE49-F238E27FC236}">
                <a16:creationId xmlns:a16="http://schemas.microsoft.com/office/drawing/2014/main" id="{BDD93E57-0284-299F-795D-3B04FD0BB86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" y="0"/>
            <a:ext cx="14636760" cy="267163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1EE12FA-BC3F-EA9D-E248-0EFDC3AD24B9}"/>
              </a:ext>
            </a:extLst>
          </p:cNvPr>
          <p:cNvSpPr/>
          <p:nvPr/>
        </p:nvSpPr>
        <p:spPr>
          <a:xfrm>
            <a:off x="0" y="2550102"/>
            <a:ext cx="14630400" cy="152666"/>
          </a:xfrm>
          <a:prstGeom prst="rect">
            <a:avLst/>
          </a:prstGeom>
          <a:solidFill>
            <a:srgbClr val="4BACC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8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8A309FC-422A-3A0B-6CBA-21D034ED39E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33425" y="577338"/>
            <a:ext cx="13427074" cy="123110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sz="3350" b="0" i="0">
                <a:solidFill>
                  <a:srgbClr val="151512"/>
                </a:solidFill>
                <a:latin typeface="DM Sans Medium"/>
                <a:ea typeface="+mj-ea"/>
                <a:cs typeface="DM Sans Medium"/>
              </a:defRPr>
            </a:lvl1pPr>
          </a:lstStyle>
          <a:p>
            <a:pPr algn="l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Experimentation to Structure</a:t>
            </a:r>
            <a:b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3BFD457-00D8-BCEB-B974-D6A7ED82BE7F}"/>
              </a:ext>
            </a:extLst>
          </p:cNvPr>
          <p:cNvSpPr txBox="1"/>
          <p:nvPr/>
        </p:nvSpPr>
        <p:spPr>
          <a:xfrm>
            <a:off x="727066" y="1378370"/>
            <a:ext cx="13169909" cy="435440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>
              <a:lnSpc>
                <a:spcPts val="2850"/>
              </a:lnSpc>
              <a:buNone/>
              <a:tabLst>
                <a:tab pos="1825625" algn="l"/>
              </a:tabLst>
            </a:pPr>
            <a:r>
              <a:rPr lang="en-US" sz="2200" dirty="0">
                <a:solidFill>
                  <a:schemeClr val="bg1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As AI adoption increases across your organization, four critical capabilities become non-negotiable.</a:t>
            </a:r>
          </a:p>
        </p:txBody>
      </p:sp>
      <p:sp>
        <p:nvSpPr>
          <p:cNvPr id="21" name="Shape 2">
            <a:extLst>
              <a:ext uri="{FF2B5EF4-FFF2-40B4-BE49-F238E27FC236}">
                <a16:creationId xmlns:a16="http://schemas.microsoft.com/office/drawing/2014/main" id="{C5E1A992-3CE3-EB92-0C1B-690524B08D1C}"/>
              </a:ext>
            </a:extLst>
          </p:cNvPr>
          <p:cNvSpPr/>
          <p:nvPr/>
        </p:nvSpPr>
        <p:spPr>
          <a:xfrm>
            <a:off x="727066" y="2973594"/>
            <a:ext cx="6430089" cy="2377440"/>
          </a:xfrm>
          <a:prstGeom prst="roundRect">
            <a:avLst>
              <a:gd name="adj" fmla="val 7971"/>
            </a:avLst>
          </a:prstGeom>
          <a:solidFill>
            <a:srgbClr val="4BACC6">
              <a:alpha val="17000"/>
            </a:srgbClr>
          </a:solidFill>
          <a:ln/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Shape 3">
            <a:extLst>
              <a:ext uri="{FF2B5EF4-FFF2-40B4-BE49-F238E27FC236}">
                <a16:creationId xmlns:a16="http://schemas.microsoft.com/office/drawing/2014/main" id="{D3E4D51B-E94C-8ED7-B82A-0BBA372B540A}"/>
              </a:ext>
            </a:extLst>
          </p:cNvPr>
          <p:cNvSpPr/>
          <p:nvPr/>
        </p:nvSpPr>
        <p:spPr>
          <a:xfrm>
            <a:off x="948879" y="3195407"/>
            <a:ext cx="665678" cy="665678"/>
          </a:xfrm>
          <a:prstGeom prst="roundRect">
            <a:avLst>
              <a:gd name="adj" fmla="val 13734997"/>
            </a:avLst>
          </a:prstGeom>
          <a:solidFill>
            <a:srgbClr val="2157D6"/>
          </a:solidFill>
          <a:ln/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Image 0" descr="preencoded.png">
            <a:extLst>
              <a:ext uri="{FF2B5EF4-FFF2-40B4-BE49-F238E27FC236}">
                <a16:creationId xmlns:a16="http://schemas.microsoft.com/office/drawing/2014/main" id="{9FDADB47-A8FD-F27F-3776-EADD0B1B541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31997" y="3378407"/>
            <a:ext cx="299442" cy="299442"/>
          </a:xfrm>
          <a:prstGeom prst="rect">
            <a:avLst/>
          </a:prstGeom>
        </p:spPr>
      </p:pic>
      <p:sp>
        <p:nvSpPr>
          <p:cNvPr id="27" name="Text 4">
            <a:extLst>
              <a:ext uri="{FF2B5EF4-FFF2-40B4-BE49-F238E27FC236}">
                <a16:creationId xmlns:a16="http://schemas.microsoft.com/office/drawing/2014/main" id="{32B142FB-1FD2-2C85-3828-BF14F02202FF}"/>
              </a:ext>
            </a:extLst>
          </p:cNvPr>
          <p:cNvSpPr/>
          <p:nvPr/>
        </p:nvSpPr>
        <p:spPr>
          <a:xfrm>
            <a:off x="948879" y="4078137"/>
            <a:ext cx="2773680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400" b="1" dirty="0">
                <a:latin typeface="Arial" panose="020B0604020202020204" pitchFamily="34" charset="0"/>
                <a:ea typeface="Inter Black" pitchFamily="34" charset="-122"/>
                <a:cs typeface="Arial" panose="020B0604020202020204" pitchFamily="34" charset="0"/>
              </a:rPr>
              <a:t>Visibility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 5">
            <a:extLst>
              <a:ext uri="{FF2B5EF4-FFF2-40B4-BE49-F238E27FC236}">
                <a16:creationId xmlns:a16="http://schemas.microsoft.com/office/drawing/2014/main" id="{B6756BB9-517B-2BA1-ADD6-9754B878407E}"/>
              </a:ext>
            </a:extLst>
          </p:cNvPr>
          <p:cNvSpPr/>
          <p:nvPr/>
        </p:nvSpPr>
        <p:spPr>
          <a:xfrm>
            <a:off x="948879" y="4554982"/>
            <a:ext cx="5986463" cy="7022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dirty="0"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Know how AI is being used — across every team and every workflow.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Shape 6">
            <a:extLst>
              <a:ext uri="{FF2B5EF4-FFF2-40B4-BE49-F238E27FC236}">
                <a16:creationId xmlns:a16="http://schemas.microsoft.com/office/drawing/2014/main" id="{2DC36CD9-78FE-1CB1-2EA6-86D0B52E37E7}"/>
              </a:ext>
            </a:extLst>
          </p:cNvPr>
          <p:cNvSpPr/>
          <p:nvPr/>
        </p:nvSpPr>
        <p:spPr>
          <a:xfrm>
            <a:off x="7374206" y="2973594"/>
            <a:ext cx="6430208" cy="2377440"/>
          </a:xfrm>
          <a:prstGeom prst="roundRect">
            <a:avLst>
              <a:gd name="adj" fmla="val 7971"/>
            </a:avLst>
          </a:prstGeom>
          <a:solidFill>
            <a:srgbClr val="4BACC6">
              <a:alpha val="17000"/>
            </a:srgbClr>
          </a:solidFill>
          <a:ln/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Shape 7">
            <a:extLst>
              <a:ext uri="{FF2B5EF4-FFF2-40B4-BE49-F238E27FC236}">
                <a16:creationId xmlns:a16="http://schemas.microsoft.com/office/drawing/2014/main" id="{4363B917-4A54-BCC1-84A1-BBA8E0D122F3}"/>
              </a:ext>
            </a:extLst>
          </p:cNvPr>
          <p:cNvSpPr/>
          <p:nvPr/>
        </p:nvSpPr>
        <p:spPr>
          <a:xfrm>
            <a:off x="7596019" y="3195407"/>
            <a:ext cx="665678" cy="665678"/>
          </a:xfrm>
          <a:prstGeom prst="roundRect">
            <a:avLst>
              <a:gd name="adj" fmla="val 13734997"/>
            </a:avLst>
          </a:prstGeom>
          <a:solidFill>
            <a:srgbClr val="FBC057"/>
          </a:solidFill>
          <a:ln/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Image 1" descr="preencoded.png">
            <a:extLst>
              <a:ext uri="{FF2B5EF4-FFF2-40B4-BE49-F238E27FC236}">
                <a16:creationId xmlns:a16="http://schemas.microsoft.com/office/drawing/2014/main" id="{E8AD4704-5C57-9373-6EC5-8C4FF39E90B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779138" y="3378407"/>
            <a:ext cx="299442" cy="299442"/>
          </a:xfrm>
          <a:prstGeom prst="rect">
            <a:avLst/>
          </a:prstGeom>
        </p:spPr>
      </p:pic>
      <p:sp>
        <p:nvSpPr>
          <p:cNvPr id="32" name="Text 8">
            <a:extLst>
              <a:ext uri="{FF2B5EF4-FFF2-40B4-BE49-F238E27FC236}">
                <a16:creationId xmlns:a16="http://schemas.microsoft.com/office/drawing/2014/main" id="{CA0171D8-2127-2FA1-71E0-C0FB14FF052D}"/>
              </a:ext>
            </a:extLst>
          </p:cNvPr>
          <p:cNvSpPr/>
          <p:nvPr/>
        </p:nvSpPr>
        <p:spPr>
          <a:xfrm>
            <a:off x="7596019" y="4078137"/>
            <a:ext cx="2773680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400" b="1" dirty="0">
                <a:latin typeface="Arial" panose="020B0604020202020204" pitchFamily="34" charset="0"/>
                <a:ea typeface="Inter Black" pitchFamily="34" charset="-122"/>
                <a:cs typeface="Arial" panose="020B0604020202020204" pitchFamily="34" charset="0"/>
              </a:rPr>
              <a:t>Guardrails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 9">
            <a:extLst>
              <a:ext uri="{FF2B5EF4-FFF2-40B4-BE49-F238E27FC236}">
                <a16:creationId xmlns:a16="http://schemas.microsoft.com/office/drawing/2014/main" id="{75A45BB0-7073-A482-9218-9A9C9C1E4BC1}"/>
              </a:ext>
            </a:extLst>
          </p:cNvPr>
          <p:cNvSpPr/>
          <p:nvPr/>
        </p:nvSpPr>
        <p:spPr>
          <a:xfrm>
            <a:off x="7596019" y="4554982"/>
            <a:ext cx="5986582" cy="7022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Define boundaries around data access, model behavior, and output standards.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Shape 10">
            <a:extLst>
              <a:ext uri="{FF2B5EF4-FFF2-40B4-BE49-F238E27FC236}">
                <a16:creationId xmlns:a16="http://schemas.microsoft.com/office/drawing/2014/main" id="{F56ECA0D-9A04-B8FA-1659-667459492585}"/>
              </a:ext>
            </a:extLst>
          </p:cNvPr>
          <p:cNvSpPr/>
          <p:nvPr/>
        </p:nvSpPr>
        <p:spPr>
          <a:xfrm>
            <a:off x="727066" y="5584567"/>
            <a:ext cx="6430089" cy="2377440"/>
          </a:xfrm>
          <a:prstGeom prst="roundRect">
            <a:avLst>
              <a:gd name="adj" fmla="val 7971"/>
            </a:avLst>
          </a:prstGeom>
          <a:solidFill>
            <a:srgbClr val="4BACC6">
              <a:alpha val="17000"/>
            </a:srgbClr>
          </a:solidFill>
          <a:ln/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Shape 11">
            <a:extLst>
              <a:ext uri="{FF2B5EF4-FFF2-40B4-BE49-F238E27FC236}">
                <a16:creationId xmlns:a16="http://schemas.microsoft.com/office/drawing/2014/main" id="{379C8CAE-91FA-8935-8582-F707FAC32B6E}"/>
              </a:ext>
            </a:extLst>
          </p:cNvPr>
          <p:cNvSpPr/>
          <p:nvPr/>
        </p:nvSpPr>
        <p:spPr>
          <a:xfrm>
            <a:off x="948879" y="5806381"/>
            <a:ext cx="665678" cy="665678"/>
          </a:xfrm>
          <a:prstGeom prst="roundRect">
            <a:avLst>
              <a:gd name="adj" fmla="val 13734997"/>
            </a:avLst>
          </a:prstGeom>
          <a:solidFill>
            <a:srgbClr val="0D2458"/>
          </a:solidFill>
          <a:ln/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5" name="Image 2" descr="preencoded.png">
            <a:extLst>
              <a:ext uri="{FF2B5EF4-FFF2-40B4-BE49-F238E27FC236}">
                <a16:creationId xmlns:a16="http://schemas.microsoft.com/office/drawing/2014/main" id="{F4528803-175B-8A7B-9454-BE47B66FAF8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31997" y="5989380"/>
            <a:ext cx="299442" cy="299442"/>
          </a:xfrm>
          <a:prstGeom prst="rect">
            <a:avLst/>
          </a:prstGeom>
        </p:spPr>
      </p:pic>
      <p:sp>
        <p:nvSpPr>
          <p:cNvPr id="46" name="Text 12">
            <a:extLst>
              <a:ext uri="{FF2B5EF4-FFF2-40B4-BE49-F238E27FC236}">
                <a16:creationId xmlns:a16="http://schemas.microsoft.com/office/drawing/2014/main" id="{6B84A8C0-A123-6090-B448-F459538CD951}"/>
              </a:ext>
            </a:extLst>
          </p:cNvPr>
          <p:cNvSpPr/>
          <p:nvPr/>
        </p:nvSpPr>
        <p:spPr>
          <a:xfrm>
            <a:off x="948879" y="6689110"/>
            <a:ext cx="2773680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400" b="1">
                <a:latin typeface="Arial" panose="020B0604020202020204" pitchFamily="34" charset="0"/>
                <a:ea typeface="Inter Black" pitchFamily="34" charset="-122"/>
                <a:cs typeface="Arial" panose="020B0604020202020204" pitchFamily="34" charset="0"/>
              </a:rPr>
              <a:t>Consistency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 13">
            <a:extLst>
              <a:ext uri="{FF2B5EF4-FFF2-40B4-BE49-F238E27FC236}">
                <a16:creationId xmlns:a16="http://schemas.microsoft.com/office/drawing/2014/main" id="{037C5E79-D091-D455-479C-F967C43C8A3C}"/>
              </a:ext>
            </a:extLst>
          </p:cNvPr>
          <p:cNvSpPr/>
          <p:nvPr/>
        </p:nvSpPr>
        <p:spPr>
          <a:xfrm>
            <a:off x="948879" y="7165955"/>
            <a:ext cx="5986463" cy="7022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Align AI outputs and experiences across all teams and customer touchpoints.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Shape 14">
            <a:extLst>
              <a:ext uri="{FF2B5EF4-FFF2-40B4-BE49-F238E27FC236}">
                <a16:creationId xmlns:a16="http://schemas.microsoft.com/office/drawing/2014/main" id="{7355FA7D-25BB-B53E-0845-80A8026DC8AC}"/>
              </a:ext>
            </a:extLst>
          </p:cNvPr>
          <p:cNvSpPr/>
          <p:nvPr/>
        </p:nvSpPr>
        <p:spPr>
          <a:xfrm>
            <a:off x="7374206" y="5584567"/>
            <a:ext cx="6430208" cy="2377440"/>
          </a:xfrm>
          <a:prstGeom prst="roundRect">
            <a:avLst>
              <a:gd name="adj" fmla="val 7971"/>
            </a:avLst>
          </a:prstGeom>
          <a:solidFill>
            <a:srgbClr val="4BACC6">
              <a:alpha val="17000"/>
            </a:srgbClr>
          </a:solidFill>
          <a:ln/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Shape 15">
            <a:extLst>
              <a:ext uri="{FF2B5EF4-FFF2-40B4-BE49-F238E27FC236}">
                <a16:creationId xmlns:a16="http://schemas.microsoft.com/office/drawing/2014/main" id="{6E2D0135-DBC9-7237-4FEF-69FBC7EBF165}"/>
              </a:ext>
            </a:extLst>
          </p:cNvPr>
          <p:cNvSpPr/>
          <p:nvPr/>
        </p:nvSpPr>
        <p:spPr>
          <a:xfrm>
            <a:off x="7596019" y="5806381"/>
            <a:ext cx="665678" cy="665678"/>
          </a:xfrm>
          <a:prstGeom prst="roundRect">
            <a:avLst>
              <a:gd name="adj" fmla="val 13734997"/>
            </a:avLst>
          </a:prstGeom>
          <a:solidFill>
            <a:srgbClr val="59BD8A"/>
          </a:solidFill>
          <a:ln/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0" name="Image 3" descr="preencoded.png">
            <a:extLst>
              <a:ext uri="{FF2B5EF4-FFF2-40B4-BE49-F238E27FC236}">
                <a16:creationId xmlns:a16="http://schemas.microsoft.com/office/drawing/2014/main" id="{627A2F3B-0B70-7344-AF4F-46BD00A097F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779138" y="5989380"/>
            <a:ext cx="299442" cy="299442"/>
          </a:xfrm>
          <a:prstGeom prst="rect">
            <a:avLst/>
          </a:prstGeom>
        </p:spPr>
      </p:pic>
      <p:sp>
        <p:nvSpPr>
          <p:cNvPr id="51" name="Text 16">
            <a:extLst>
              <a:ext uri="{FF2B5EF4-FFF2-40B4-BE49-F238E27FC236}">
                <a16:creationId xmlns:a16="http://schemas.microsoft.com/office/drawing/2014/main" id="{E85078BC-1C01-731B-58D4-8FF1AD875743}"/>
              </a:ext>
            </a:extLst>
          </p:cNvPr>
          <p:cNvSpPr/>
          <p:nvPr/>
        </p:nvSpPr>
        <p:spPr>
          <a:xfrm>
            <a:off x="7596019" y="6689110"/>
            <a:ext cx="2773680" cy="346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400" b="1">
                <a:latin typeface="Arial" panose="020B0604020202020204" pitchFamily="34" charset="0"/>
                <a:ea typeface="Inter Black" pitchFamily="34" charset="-122"/>
                <a:cs typeface="Arial" panose="020B0604020202020204" pitchFamily="34" charset="0"/>
              </a:rPr>
              <a:t>A Clear Path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 17">
            <a:extLst>
              <a:ext uri="{FF2B5EF4-FFF2-40B4-BE49-F238E27FC236}">
                <a16:creationId xmlns:a16="http://schemas.microsoft.com/office/drawing/2014/main" id="{0B9A4B76-32CD-193F-27E1-D676902A2E91}"/>
              </a:ext>
            </a:extLst>
          </p:cNvPr>
          <p:cNvSpPr/>
          <p:nvPr/>
        </p:nvSpPr>
        <p:spPr>
          <a:xfrm>
            <a:off x="7596019" y="7165955"/>
            <a:ext cx="5986582" cy="7022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A deliberate scaling strategy tied to business outcomes — not just adoption metrics.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42916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66EECE-0604-03CC-A19A-D372ED1CD6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background with circles and lines&#10;&#10;AI-generated content may be incorrect.">
            <a:extLst>
              <a:ext uri="{FF2B5EF4-FFF2-40B4-BE49-F238E27FC236}">
                <a16:creationId xmlns:a16="http://schemas.microsoft.com/office/drawing/2014/main" id="{DDC0D56C-DEA3-EB6D-0C97-CF8A72AD6A4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" y="0"/>
            <a:ext cx="14636760" cy="267163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3C901E9-C7E2-E298-9C06-068C860723DD}"/>
              </a:ext>
            </a:extLst>
          </p:cNvPr>
          <p:cNvSpPr/>
          <p:nvPr/>
        </p:nvSpPr>
        <p:spPr>
          <a:xfrm>
            <a:off x="0" y="2550102"/>
            <a:ext cx="14630400" cy="152666"/>
          </a:xfrm>
          <a:prstGeom prst="rect">
            <a:avLst/>
          </a:prstGeom>
          <a:solidFill>
            <a:srgbClr val="4BACC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8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B99C621-424D-4C1D-8F57-390BCC883B1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33425" y="1026881"/>
            <a:ext cx="13427074" cy="61555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sz="3350" b="0" i="0">
                <a:solidFill>
                  <a:srgbClr val="151512"/>
                </a:solidFill>
                <a:latin typeface="DM Sans Medium"/>
                <a:ea typeface="+mj-ea"/>
                <a:cs typeface="DM Sans Medium"/>
              </a:defRPr>
            </a:lvl1pPr>
          </a:lstStyle>
          <a:p>
            <a:pPr algn="l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It Takes to Scale AI Sustainably</a:t>
            </a:r>
          </a:p>
        </p:txBody>
      </p:sp>
      <p:sp>
        <p:nvSpPr>
          <p:cNvPr id="36" name="Text 11">
            <a:extLst>
              <a:ext uri="{FF2B5EF4-FFF2-40B4-BE49-F238E27FC236}">
                <a16:creationId xmlns:a16="http://schemas.microsoft.com/office/drawing/2014/main" id="{4EB5688F-F1CF-C9D8-4475-7BE2510632CB}"/>
              </a:ext>
            </a:extLst>
          </p:cNvPr>
          <p:cNvSpPr/>
          <p:nvPr/>
        </p:nvSpPr>
        <p:spPr>
          <a:xfrm>
            <a:off x="7599521" y="3057346"/>
            <a:ext cx="4419124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800" b="1" dirty="0">
                <a:solidFill>
                  <a:srgbClr val="0D2458"/>
                </a:solidFill>
                <a:latin typeface="Arial" panose="020B0604020202020204" pitchFamily="34" charset="0"/>
                <a:ea typeface="Inter Black" pitchFamily="34" charset="-122"/>
                <a:cs typeface="Arial" panose="020B0604020202020204" pitchFamily="34" charset="0"/>
              </a:rPr>
              <a:t>Sustainable, Not Just Scalable</a:t>
            </a:r>
          </a:p>
          <a:p>
            <a:pPr marL="0" indent="0" algn="l">
              <a:lnSpc>
                <a:spcPts val="2750"/>
              </a:lnSpc>
              <a:buNone/>
            </a:pPr>
            <a:endParaRPr lang="en-US" sz="2800" b="1" dirty="0">
              <a:solidFill>
                <a:srgbClr val="0D2458"/>
              </a:solidFill>
              <a:latin typeface="Arial" panose="020B0604020202020204" pitchFamily="34" charset="0"/>
              <a:ea typeface="Inter Black" pitchFamily="34" charset="-122"/>
              <a:cs typeface="Arial" panose="020B0604020202020204" pitchFamily="34" charset="0"/>
            </a:endParaRPr>
          </a:p>
        </p:txBody>
      </p:sp>
      <p:sp>
        <p:nvSpPr>
          <p:cNvPr id="37" name="Text 12">
            <a:extLst>
              <a:ext uri="{FF2B5EF4-FFF2-40B4-BE49-F238E27FC236}">
                <a16:creationId xmlns:a16="http://schemas.microsoft.com/office/drawing/2014/main" id="{B6678C7A-DB68-411E-06C4-00D00CC5406C}"/>
              </a:ext>
            </a:extLst>
          </p:cNvPr>
          <p:cNvSpPr/>
          <p:nvPr/>
        </p:nvSpPr>
        <p:spPr>
          <a:xfrm>
            <a:off x="7599521" y="3638490"/>
            <a:ext cx="6244709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dirty="0">
                <a:solidFill>
                  <a:srgbClr val="0D2458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Scaling AI isn't just adding more tools or expanding access. </a:t>
            </a:r>
            <a:br>
              <a:rPr lang="en-US" dirty="0">
                <a:solidFill>
                  <a:srgbClr val="0D2458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</a:br>
            <a:r>
              <a:rPr lang="en-US" dirty="0">
                <a:solidFill>
                  <a:srgbClr val="0D2458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It requires a deliberate architecture — one where every layer reinforces the next.</a:t>
            </a:r>
          </a:p>
        </p:txBody>
      </p:sp>
      <p:sp>
        <p:nvSpPr>
          <p:cNvPr id="38" name="Text 13">
            <a:extLst>
              <a:ext uri="{FF2B5EF4-FFF2-40B4-BE49-F238E27FC236}">
                <a16:creationId xmlns:a16="http://schemas.microsoft.com/office/drawing/2014/main" id="{A76E3A62-6CC6-A404-28C5-7F929C3CEC7B}"/>
              </a:ext>
            </a:extLst>
          </p:cNvPr>
          <p:cNvSpPr/>
          <p:nvPr/>
        </p:nvSpPr>
        <p:spPr>
          <a:xfrm>
            <a:off x="7599521" y="4950010"/>
            <a:ext cx="6244709" cy="11060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dirty="0">
                <a:solidFill>
                  <a:srgbClr val="0D2458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Organizations that build on this foundation turn AI from an experiment into a </a:t>
            </a:r>
            <a:r>
              <a:rPr lang="en-US" b="1" dirty="0">
                <a:solidFill>
                  <a:srgbClr val="0D2458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durable competitive advantage.</a:t>
            </a:r>
          </a:p>
          <a:p>
            <a:pPr marL="0" indent="0" algn="l">
              <a:lnSpc>
                <a:spcPts val="2850"/>
              </a:lnSpc>
              <a:buNone/>
            </a:pPr>
            <a:endParaRPr lang="en-US" dirty="0">
              <a:solidFill>
                <a:srgbClr val="0D2458"/>
              </a:solidFill>
              <a:latin typeface="Arial" panose="020B0604020202020204" pitchFamily="34" charset="0"/>
              <a:ea typeface="Inter" pitchFamily="34" charset="-122"/>
              <a:cs typeface="Arial" panose="020B0604020202020204" pitchFamily="34" charset="0"/>
            </a:endParaRPr>
          </a:p>
          <a:p>
            <a:pPr marL="0" indent="0" algn="l">
              <a:lnSpc>
                <a:spcPts val="2850"/>
              </a:lnSpc>
              <a:buNone/>
            </a:pPr>
            <a:endParaRPr lang="en-US" dirty="0">
              <a:solidFill>
                <a:srgbClr val="0D2458"/>
              </a:solidFill>
              <a:latin typeface="Arial" panose="020B0604020202020204" pitchFamily="34" charset="0"/>
              <a:ea typeface="Inter" pitchFamily="34" charset="-122"/>
              <a:cs typeface="Arial" panose="020B0604020202020204" pitchFamily="34" charset="0"/>
            </a:endParaRPr>
          </a:p>
        </p:txBody>
      </p:sp>
      <p:sp>
        <p:nvSpPr>
          <p:cNvPr id="3" name="Shape 1">
            <a:extLst>
              <a:ext uri="{FF2B5EF4-FFF2-40B4-BE49-F238E27FC236}">
                <a16:creationId xmlns:a16="http://schemas.microsoft.com/office/drawing/2014/main" id="{CB4AC74F-068B-9C2C-5B84-A29F94A39EAD}"/>
              </a:ext>
            </a:extLst>
          </p:cNvPr>
          <p:cNvSpPr/>
          <p:nvPr/>
        </p:nvSpPr>
        <p:spPr>
          <a:xfrm>
            <a:off x="733425" y="3057346"/>
            <a:ext cx="3008948" cy="2114907"/>
          </a:xfrm>
          <a:prstGeom prst="roundRect">
            <a:avLst>
              <a:gd name="adj" fmla="val 9653"/>
            </a:avLst>
          </a:prstGeom>
          <a:solidFill>
            <a:srgbClr val="2157D6"/>
          </a:solidFill>
          <a:ln/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2">
            <a:extLst>
              <a:ext uri="{FF2B5EF4-FFF2-40B4-BE49-F238E27FC236}">
                <a16:creationId xmlns:a16="http://schemas.microsoft.com/office/drawing/2014/main" id="{8418A700-27D1-57D2-F1B8-FC609824CFC1}"/>
              </a:ext>
            </a:extLst>
          </p:cNvPr>
          <p:cNvSpPr/>
          <p:nvPr/>
        </p:nvSpPr>
        <p:spPr>
          <a:xfrm>
            <a:off x="960239" y="3284160"/>
            <a:ext cx="2555319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anose="020B0604020202020204" pitchFamily="34" charset="0"/>
                <a:ea typeface="Inter Black" pitchFamily="34" charset="-122"/>
                <a:cs typeface="Arial" panose="020B0604020202020204" pitchFamily="34" charset="0"/>
              </a:rPr>
              <a:t>Connected Environment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3">
            <a:extLst>
              <a:ext uri="{FF2B5EF4-FFF2-40B4-BE49-F238E27FC236}">
                <a16:creationId xmlns:a16="http://schemas.microsoft.com/office/drawing/2014/main" id="{5E1A202A-DFF7-8E40-FF5C-D706FD8BDC49}"/>
              </a:ext>
            </a:extLst>
          </p:cNvPr>
          <p:cNvSpPr/>
          <p:nvPr/>
        </p:nvSpPr>
        <p:spPr>
          <a:xfrm>
            <a:off x="960239" y="4219634"/>
            <a:ext cx="255531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Platforms and data working together.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Shape 4">
            <a:extLst>
              <a:ext uri="{FF2B5EF4-FFF2-40B4-BE49-F238E27FC236}">
                <a16:creationId xmlns:a16="http://schemas.microsoft.com/office/drawing/2014/main" id="{CD0ED84E-A505-2A33-4814-9E20C592FFBB}"/>
              </a:ext>
            </a:extLst>
          </p:cNvPr>
          <p:cNvSpPr/>
          <p:nvPr/>
        </p:nvSpPr>
        <p:spPr>
          <a:xfrm>
            <a:off x="3969186" y="3057346"/>
            <a:ext cx="3008948" cy="2114907"/>
          </a:xfrm>
          <a:prstGeom prst="roundRect">
            <a:avLst>
              <a:gd name="adj" fmla="val 9653"/>
            </a:avLst>
          </a:prstGeom>
          <a:solidFill>
            <a:srgbClr val="FBC057"/>
          </a:solidFill>
          <a:ln/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 5">
            <a:extLst>
              <a:ext uri="{FF2B5EF4-FFF2-40B4-BE49-F238E27FC236}">
                <a16:creationId xmlns:a16="http://schemas.microsoft.com/office/drawing/2014/main" id="{114DD53E-CC6B-7A3E-DF8C-0F08C381F301}"/>
              </a:ext>
            </a:extLst>
          </p:cNvPr>
          <p:cNvSpPr/>
          <p:nvPr/>
        </p:nvSpPr>
        <p:spPr>
          <a:xfrm>
            <a:off x="4196000" y="3284160"/>
            <a:ext cx="2555319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400" b="1">
                <a:solidFill>
                  <a:srgbClr val="000000"/>
                </a:solidFill>
                <a:latin typeface="Arial" panose="020B0604020202020204" pitchFamily="34" charset="0"/>
                <a:ea typeface="Inter Black" pitchFamily="34" charset="-122"/>
                <a:cs typeface="Arial" panose="020B0604020202020204" pitchFamily="34" charset="0"/>
              </a:rPr>
              <a:t>Workflow Alignment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 6">
            <a:extLst>
              <a:ext uri="{FF2B5EF4-FFF2-40B4-BE49-F238E27FC236}">
                <a16:creationId xmlns:a16="http://schemas.microsoft.com/office/drawing/2014/main" id="{F87D20B9-5BFC-4BB5-259D-D10D73834D2F}"/>
              </a:ext>
            </a:extLst>
          </p:cNvPr>
          <p:cNvSpPr/>
          <p:nvPr/>
        </p:nvSpPr>
        <p:spPr>
          <a:xfrm>
            <a:off x="4196000" y="4219634"/>
            <a:ext cx="255531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Every process tied to a business result.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Shape 7">
            <a:extLst>
              <a:ext uri="{FF2B5EF4-FFF2-40B4-BE49-F238E27FC236}">
                <a16:creationId xmlns:a16="http://schemas.microsoft.com/office/drawing/2014/main" id="{C3AF73EC-AD03-7D80-5E45-54C84DCCEF72}"/>
              </a:ext>
            </a:extLst>
          </p:cNvPr>
          <p:cNvSpPr/>
          <p:nvPr/>
        </p:nvSpPr>
        <p:spPr>
          <a:xfrm>
            <a:off x="733425" y="5399068"/>
            <a:ext cx="3008948" cy="2477810"/>
          </a:xfrm>
          <a:prstGeom prst="roundRect">
            <a:avLst>
              <a:gd name="adj" fmla="val 8239"/>
            </a:avLst>
          </a:prstGeom>
          <a:solidFill>
            <a:srgbClr val="0D2458"/>
          </a:solidFill>
          <a:ln/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 8">
            <a:extLst>
              <a:ext uri="{FF2B5EF4-FFF2-40B4-BE49-F238E27FC236}">
                <a16:creationId xmlns:a16="http://schemas.microsoft.com/office/drawing/2014/main" id="{93CE2D9D-2787-FA9A-C6C3-8D7083CB1FD5}"/>
              </a:ext>
            </a:extLst>
          </p:cNvPr>
          <p:cNvSpPr/>
          <p:nvPr/>
        </p:nvSpPr>
        <p:spPr>
          <a:xfrm>
            <a:off x="960239" y="5625882"/>
            <a:ext cx="2555319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400" b="1">
                <a:solidFill>
                  <a:srgbClr val="FFFFFF"/>
                </a:solidFill>
                <a:latin typeface="Arial" panose="020B0604020202020204" pitchFamily="34" charset="0"/>
                <a:ea typeface="Inter Black" pitchFamily="34" charset="-122"/>
                <a:cs typeface="Arial" panose="020B0604020202020204" pitchFamily="34" charset="0"/>
              </a:rPr>
              <a:t>AI Governance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 9">
            <a:extLst>
              <a:ext uri="{FF2B5EF4-FFF2-40B4-BE49-F238E27FC236}">
                <a16:creationId xmlns:a16="http://schemas.microsoft.com/office/drawing/2014/main" id="{3D8AA396-5EFC-09F1-9624-184A192E49F1}"/>
              </a:ext>
            </a:extLst>
          </p:cNvPr>
          <p:cNvSpPr/>
          <p:nvPr/>
        </p:nvSpPr>
        <p:spPr>
          <a:xfrm>
            <a:off x="960240" y="6207026"/>
            <a:ext cx="2387560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Policies, access controls, and audit trails.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Shape 10">
            <a:extLst>
              <a:ext uri="{FF2B5EF4-FFF2-40B4-BE49-F238E27FC236}">
                <a16:creationId xmlns:a16="http://schemas.microsoft.com/office/drawing/2014/main" id="{55CC5623-216D-1270-CA46-B07EA2B80177}"/>
              </a:ext>
            </a:extLst>
          </p:cNvPr>
          <p:cNvSpPr/>
          <p:nvPr/>
        </p:nvSpPr>
        <p:spPr>
          <a:xfrm>
            <a:off x="3969186" y="5399068"/>
            <a:ext cx="3008948" cy="2477810"/>
          </a:xfrm>
          <a:prstGeom prst="roundRect">
            <a:avLst>
              <a:gd name="adj" fmla="val 8239"/>
            </a:avLst>
          </a:prstGeom>
          <a:solidFill>
            <a:srgbClr val="59BD8A"/>
          </a:solidFill>
          <a:ln/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 11">
            <a:extLst>
              <a:ext uri="{FF2B5EF4-FFF2-40B4-BE49-F238E27FC236}">
                <a16:creationId xmlns:a16="http://schemas.microsoft.com/office/drawing/2014/main" id="{4442B6C6-858C-A928-BE61-9D6A0801BA90}"/>
              </a:ext>
            </a:extLst>
          </p:cNvPr>
          <p:cNvSpPr/>
          <p:nvPr/>
        </p:nvSpPr>
        <p:spPr>
          <a:xfrm>
            <a:off x="4196000" y="5625882"/>
            <a:ext cx="2555319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400" b="1">
                <a:solidFill>
                  <a:srgbClr val="000000"/>
                </a:solidFill>
                <a:latin typeface="Arial" panose="020B0604020202020204" pitchFamily="34" charset="0"/>
                <a:ea typeface="Inter Black" pitchFamily="34" charset="-122"/>
                <a:cs typeface="Arial" panose="020B0604020202020204" pitchFamily="34" charset="0"/>
              </a:rPr>
              <a:t>Impact-First Roadmap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 12">
            <a:extLst>
              <a:ext uri="{FF2B5EF4-FFF2-40B4-BE49-F238E27FC236}">
                <a16:creationId xmlns:a16="http://schemas.microsoft.com/office/drawing/2014/main" id="{8ADB3617-5722-4CD8-88D0-3866B0E93557}"/>
              </a:ext>
            </a:extLst>
          </p:cNvPr>
          <p:cNvSpPr/>
          <p:nvPr/>
        </p:nvSpPr>
        <p:spPr>
          <a:xfrm>
            <a:off x="4196000" y="6561356"/>
            <a:ext cx="2555319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Quick wins before long-term transformation.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26402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F376E5-2F7B-C2ED-9D43-B735DDBB7C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background with circles and lines&#10;&#10;AI-generated content may be incorrect.">
            <a:extLst>
              <a:ext uri="{FF2B5EF4-FFF2-40B4-BE49-F238E27FC236}">
                <a16:creationId xmlns:a16="http://schemas.microsoft.com/office/drawing/2014/main" id="{C1044F82-2B81-9C83-F4B0-5FCB150DC51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" y="0"/>
            <a:ext cx="14636760" cy="267163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7C9A288-4909-666C-CC7D-6AD9940E9A79}"/>
              </a:ext>
            </a:extLst>
          </p:cNvPr>
          <p:cNvSpPr/>
          <p:nvPr/>
        </p:nvSpPr>
        <p:spPr>
          <a:xfrm>
            <a:off x="0" y="2550102"/>
            <a:ext cx="14630400" cy="152666"/>
          </a:xfrm>
          <a:prstGeom prst="rect">
            <a:avLst/>
          </a:prstGeom>
          <a:solidFill>
            <a:srgbClr val="4BACC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8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CCA0007-D640-F883-64CF-62FCC019ED2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33425" y="577338"/>
            <a:ext cx="13427074" cy="123110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sz="3350" b="0" i="0">
                <a:solidFill>
                  <a:srgbClr val="151512"/>
                </a:solidFill>
                <a:latin typeface="DM Sans Medium"/>
                <a:ea typeface="+mj-ea"/>
                <a:cs typeface="DM Sans Medium"/>
              </a:defRPr>
            </a:lvl1pPr>
          </a:lstStyle>
          <a:p>
            <a:pPr algn="l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We Help</a:t>
            </a:r>
            <a:b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Shape 11">
            <a:extLst>
              <a:ext uri="{FF2B5EF4-FFF2-40B4-BE49-F238E27FC236}">
                <a16:creationId xmlns:a16="http://schemas.microsoft.com/office/drawing/2014/main" id="{09D53607-9853-794B-33CA-4216955BDD2A}"/>
              </a:ext>
            </a:extLst>
          </p:cNvPr>
          <p:cNvSpPr/>
          <p:nvPr/>
        </p:nvSpPr>
        <p:spPr>
          <a:xfrm>
            <a:off x="733425" y="7055839"/>
            <a:ext cx="13163550" cy="847368"/>
          </a:xfrm>
          <a:prstGeom prst="roundRect">
            <a:avLst>
              <a:gd name="adj" fmla="val 22258"/>
            </a:avLst>
          </a:prstGeom>
          <a:solidFill>
            <a:srgbClr val="4BACC6">
              <a:alpha val="16863"/>
            </a:srgbClr>
          </a:solidFill>
          <a:ln>
            <a:solidFill>
              <a:srgbClr val="4BACC6"/>
            </a:solidFill>
          </a:ln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Image 8" descr="preencoded.png">
            <a:extLst>
              <a:ext uri="{FF2B5EF4-FFF2-40B4-BE49-F238E27FC236}">
                <a16:creationId xmlns:a16="http://schemas.microsoft.com/office/drawing/2014/main" id="{2FD17C19-1ED5-30D9-A7F2-820D5DE633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2975" y="7374748"/>
            <a:ext cx="261937" cy="209550"/>
          </a:xfrm>
          <a:prstGeom prst="rect">
            <a:avLst/>
          </a:prstGeom>
        </p:spPr>
      </p:pic>
      <p:sp>
        <p:nvSpPr>
          <p:cNvPr id="25" name="Text 12">
            <a:extLst>
              <a:ext uri="{FF2B5EF4-FFF2-40B4-BE49-F238E27FC236}">
                <a16:creationId xmlns:a16="http://schemas.microsoft.com/office/drawing/2014/main" id="{DEB2BD0A-2A00-186C-B0C2-5A7CA3022F3F}"/>
              </a:ext>
            </a:extLst>
          </p:cNvPr>
          <p:cNvSpPr/>
          <p:nvPr/>
        </p:nvSpPr>
        <p:spPr>
          <a:xfrm>
            <a:off x="1383467" y="7318313"/>
            <a:ext cx="12272963" cy="3224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Always focused on outcomes, not just technology.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Let's talk about where to start for your organization.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9B72D66-45C4-E652-C1B9-A7710373EB9B}"/>
              </a:ext>
            </a:extLst>
          </p:cNvPr>
          <p:cNvSpPr txBox="1"/>
          <p:nvPr/>
        </p:nvSpPr>
        <p:spPr>
          <a:xfrm>
            <a:off x="727066" y="1378370"/>
            <a:ext cx="13169909" cy="807337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algn="l">
              <a:lnSpc>
                <a:spcPts val="2850"/>
              </a:lnSpc>
              <a:buNone/>
              <a:tabLst>
                <a:tab pos="1825625" algn="l"/>
              </a:tabLst>
            </a:pPr>
            <a:r>
              <a:rPr lang="en-US" sz="2200" dirty="0">
                <a:solidFill>
                  <a:schemeClr val="bg1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Our approach is outcomes-first — always. We work alongside your team to build a clear, practical path from where you are today to where AI can take you.</a:t>
            </a:r>
          </a:p>
        </p:txBody>
      </p:sp>
      <p:sp>
        <p:nvSpPr>
          <p:cNvPr id="18" name="Shape 16">
            <a:extLst>
              <a:ext uri="{FF2B5EF4-FFF2-40B4-BE49-F238E27FC236}">
                <a16:creationId xmlns:a16="http://schemas.microsoft.com/office/drawing/2014/main" id="{4774BF87-290B-24B3-9882-BB4269DFC8A3}"/>
              </a:ext>
            </a:extLst>
          </p:cNvPr>
          <p:cNvSpPr/>
          <p:nvPr/>
        </p:nvSpPr>
        <p:spPr>
          <a:xfrm>
            <a:off x="619839" y="5271143"/>
            <a:ext cx="6556177" cy="1673185"/>
          </a:xfrm>
          <a:prstGeom prst="roundRect">
            <a:avLst>
              <a:gd name="adj" fmla="val 6558"/>
            </a:avLst>
          </a:prstGeom>
          <a:solidFill>
            <a:srgbClr val="FFFFFF"/>
          </a:solidFill>
          <a:ln/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Shape 22">
            <a:extLst>
              <a:ext uri="{FF2B5EF4-FFF2-40B4-BE49-F238E27FC236}">
                <a16:creationId xmlns:a16="http://schemas.microsoft.com/office/drawing/2014/main" id="{C3761171-4788-DE7D-0764-9831680DB2A7}"/>
              </a:ext>
            </a:extLst>
          </p:cNvPr>
          <p:cNvSpPr/>
          <p:nvPr/>
        </p:nvSpPr>
        <p:spPr>
          <a:xfrm>
            <a:off x="7340798" y="5271143"/>
            <a:ext cx="6556177" cy="1673185"/>
          </a:xfrm>
          <a:prstGeom prst="roundRect">
            <a:avLst>
              <a:gd name="adj" fmla="val 6558"/>
            </a:avLst>
          </a:prstGeom>
          <a:solidFill>
            <a:srgbClr val="FFFFFF"/>
          </a:solidFill>
          <a:ln/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2">
            <a:extLst>
              <a:ext uri="{FF2B5EF4-FFF2-40B4-BE49-F238E27FC236}">
                <a16:creationId xmlns:a16="http://schemas.microsoft.com/office/drawing/2014/main" id="{782483C7-FA4D-C6B5-82AD-D559020C9343}"/>
              </a:ext>
            </a:extLst>
          </p:cNvPr>
          <p:cNvSpPr/>
          <p:nvPr/>
        </p:nvSpPr>
        <p:spPr>
          <a:xfrm>
            <a:off x="733425" y="2986739"/>
            <a:ext cx="215265" cy="2690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>
                <a:solidFill>
                  <a:srgbClr val="0D2458"/>
                </a:solidFill>
                <a:latin typeface="Arial" panose="020B0604020202020204" pitchFamily="34" charset="0"/>
                <a:ea typeface="Inter Light" pitchFamily="34" charset="-122"/>
                <a:cs typeface="Arial" panose="020B0604020202020204" pitchFamily="34" charset="0"/>
              </a:rPr>
              <a:t>01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Shape 3">
            <a:extLst>
              <a:ext uri="{FF2B5EF4-FFF2-40B4-BE49-F238E27FC236}">
                <a16:creationId xmlns:a16="http://schemas.microsoft.com/office/drawing/2014/main" id="{475C0E8C-902A-FFD6-95C1-5CDC468AE8D7}"/>
              </a:ext>
            </a:extLst>
          </p:cNvPr>
          <p:cNvSpPr/>
          <p:nvPr/>
        </p:nvSpPr>
        <p:spPr>
          <a:xfrm>
            <a:off x="733425" y="3322138"/>
            <a:ext cx="6459617" cy="30480"/>
          </a:xfrm>
          <a:prstGeom prst="rect">
            <a:avLst/>
          </a:prstGeom>
          <a:solidFill>
            <a:srgbClr val="2157D6"/>
          </a:solidFill>
          <a:ln/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 4">
            <a:extLst>
              <a:ext uri="{FF2B5EF4-FFF2-40B4-BE49-F238E27FC236}">
                <a16:creationId xmlns:a16="http://schemas.microsoft.com/office/drawing/2014/main" id="{6AFFE9F8-AEB4-8829-B9D1-2E92872CE7FA}"/>
              </a:ext>
            </a:extLst>
          </p:cNvPr>
          <p:cNvSpPr/>
          <p:nvPr/>
        </p:nvSpPr>
        <p:spPr>
          <a:xfrm>
            <a:off x="733425" y="3535334"/>
            <a:ext cx="4069556" cy="3363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400" b="1" dirty="0">
                <a:solidFill>
                  <a:srgbClr val="0D2458"/>
                </a:solidFill>
                <a:latin typeface="Arial" panose="020B0604020202020204" pitchFamily="34" charset="0"/>
                <a:ea typeface="Inter Black" pitchFamily="34" charset="-122"/>
                <a:cs typeface="Arial" panose="020B0604020202020204" pitchFamily="34" charset="0"/>
              </a:rPr>
              <a:t>Understand Your Environment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 5">
            <a:extLst>
              <a:ext uri="{FF2B5EF4-FFF2-40B4-BE49-F238E27FC236}">
                <a16:creationId xmlns:a16="http://schemas.microsoft.com/office/drawing/2014/main" id="{EAD04FE7-449E-5FEF-7435-5918390951F9}"/>
              </a:ext>
            </a:extLst>
          </p:cNvPr>
          <p:cNvSpPr/>
          <p:nvPr/>
        </p:nvSpPr>
        <p:spPr>
          <a:xfrm>
            <a:off x="733425" y="3994201"/>
            <a:ext cx="6459617" cy="67127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>
                <a:solidFill>
                  <a:srgbClr val="0D2458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We assess your current communication systems, data landscape, and AI maturity to establish a realistic baseline.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 6">
            <a:extLst>
              <a:ext uri="{FF2B5EF4-FFF2-40B4-BE49-F238E27FC236}">
                <a16:creationId xmlns:a16="http://schemas.microsoft.com/office/drawing/2014/main" id="{9DA40A01-0CDD-4BBD-F6DF-99086C2B5EBB}"/>
              </a:ext>
            </a:extLst>
          </p:cNvPr>
          <p:cNvSpPr/>
          <p:nvPr/>
        </p:nvSpPr>
        <p:spPr>
          <a:xfrm>
            <a:off x="7397235" y="2986739"/>
            <a:ext cx="215265" cy="2690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>
                <a:solidFill>
                  <a:srgbClr val="0D2458"/>
                </a:solidFill>
                <a:latin typeface="Arial" panose="020B0604020202020204" pitchFamily="34" charset="0"/>
                <a:ea typeface="Inter Light" pitchFamily="34" charset="-122"/>
                <a:cs typeface="Arial" panose="020B0604020202020204" pitchFamily="34" charset="0"/>
              </a:rPr>
              <a:t>02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Shape 7">
            <a:extLst>
              <a:ext uri="{FF2B5EF4-FFF2-40B4-BE49-F238E27FC236}">
                <a16:creationId xmlns:a16="http://schemas.microsoft.com/office/drawing/2014/main" id="{911DCB6D-A4CB-821E-4C8A-07484C520403}"/>
              </a:ext>
            </a:extLst>
          </p:cNvPr>
          <p:cNvSpPr/>
          <p:nvPr/>
        </p:nvSpPr>
        <p:spPr>
          <a:xfrm>
            <a:off x="7397235" y="3322138"/>
            <a:ext cx="6459736" cy="30480"/>
          </a:xfrm>
          <a:prstGeom prst="rect">
            <a:avLst/>
          </a:prstGeom>
          <a:solidFill>
            <a:srgbClr val="FBC057"/>
          </a:solidFill>
          <a:ln/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 8">
            <a:extLst>
              <a:ext uri="{FF2B5EF4-FFF2-40B4-BE49-F238E27FC236}">
                <a16:creationId xmlns:a16="http://schemas.microsoft.com/office/drawing/2014/main" id="{E6ADBF2F-FFAA-A6CA-83CC-7E5A7ABC4781}"/>
              </a:ext>
            </a:extLst>
          </p:cNvPr>
          <p:cNvSpPr/>
          <p:nvPr/>
        </p:nvSpPr>
        <p:spPr>
          <a:xfrm>
            <a:off x="7397235" y="3535334"/>
            <a:ext cx="4755594" cy="3363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400" b="1">
                <a:solidFill>
                  <a:srgbClr val="0D2458"/>
                </a:solidFill>
                <a:latin typeface="Arial" panose="020B0604020202020204" pitchFamily="34" charset="0"/>
                <a:ea typeface="Inter Black" pitchFamily="34" charset="-122"/>
                <a:cs typeface="Arial" panose="020B0604020202020204" pitchFamily="34" charset="0"/>
              </a:rPr>
              <a:t>Identify High-Impact Opportunities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 9">
            <a:extLst>
              <a:ext uri="{FF2B5EF4-FFF2-40B4-BE49-F238E27FC236}">
                <a16:creationId xmlns:a16="http://schemas.microsoft.com/office/drawing/2014/main" id="{7FABBAF2-AA76-6D7C-DAD0-F4F1EFF64D6D}"/>
              </a:ext>
            </a:extLst>
          </p:cNvPr>
          <p:cNvSpPr/>
          <p:nvPr/>
        </p:nvSpPr>
        <p:spPr>
          <a:xfrm>
            <a:off x="7397235" y="3994201"/>
            <a:ext cx="6459736" cy="67127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>
                <a:solidFill>
                  <a:srgbClr val="0D2458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We pinpoint the workflows and interactions where AI can deliver the fastest, most meaningful results.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 10">
            <a:extLst>
              <a:ext uri="{FF2B5EF4-FFF2-40B4-BE49-F238E27FC236}">
                <a16:creationId xmlns:a16="http://schemas.microsoft.com/office/drawing/2014/main" id="{52375EEF-FB09-F9F9-2D9B-65A47A59077A}"/>
              </a:ext>
            </a:extLst>
          </p:cNvPr>
          <p:cNvSpPr/>
          <p:nvPr/>
        </p:nvSpPr>
        <p:spPr>
          <a:xfrm>
            <a:off x="733425" y="4986512"/>
            <a:ext cx="215265" cy="2690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>
                <a:solidFill>
                  <a:srgbClr val="0D2458"/>
                </a:solidFill>
                <a:latin typeface="Arial" panose="020B0604020202020204" pitchFamily="34" charset="0"/>
                <a:ea typeface="Inter Light" pitchFamily="34" charset="-122"/>
                <a:cs typeface="Arial" panose="020B0604020202020204" pitchFamily="34" charset="0"/>
              </a:rPr>
              <a:t>03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Shape 11">
            <a:extLst>
              <a:ext uri="{FF2B5EF4-FFF2-40B4-BE49-F238E27FC236}">
                <a16:creationId xmlns:a16="http://schemas.microsoft.com/office/drawing/2014/main" id="{9F20C42C-7F97-CC83-3551-A9CA8F80D23E}"/>
              </a:ext>
            </a:extLst>
          </p:cNvPr>
          <p:cNvSpPr/>
          <p:nvPr/>
        </p:nvSpPr>
        <p:spPr>
          <a:xfrm>
            <a:off x="733425" y="5321911"/>
            <a:ext cx="6459617" cy="30480"/>
          </a:xfrm>
          <a:prstGeom prst="rect">
            <a:avLst/>
          </a:prstGeom>
          <a:solidFill>
            <a:srgbClr val="0D2458"/>
          </a:solidFill>
          <a:ln/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 12">
            <a:extLst>
              <a:ext uri="{FF2B5EF4-FFF2-40B4-BE49-F238E27FC236}">
                <a16:creationId xmlns:a16="http://schemas.microsoft.com/office/drawing/2014/main" id="{AB273196-0F5A-ACD4-4B36-B7658FA036D5}"/>
              </a:ext>
            </a:extLst>
          </p:cNvPr>
          <p:cNvSpPr/>
          <p:nvPr/>
        </p:nvSpPr>
        <p:spPr>
          <a:xfrm>
            <a:off x="733425" y="5535108"/>
            <a:ext cx="3251478" cy="3363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400" b="1">
                <a:solidFill>
                  <a:srgbClr val="0D2458"/>
                </a:solidFill>
                <a:latin typeface="Arial" panose="020B0604020202020204" pitchFamily="34" charset="0"/>
                <a:ea typeface="Inter Black" pitchFamily="34" charset="-122"/>
                <a:cs typeface="Arial" panose="020B0604020202020204" pitchFamily="34" charset="0"/>
              </a:rPr>
              <a:t>Prioritize Where to Start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 13">
            <a:extLst>
              <a:ext uri="{FF2B5EF4-FFF2-40B4-BE49-F238E27FC236}">
                <a16:creationId xmlns:a16="http://schemas.microsoft.com/office/drawing/2014/main" id="{A77F61B5-8091-5F5B-080D-FBED95E3D0A0}"/>
              </a:ext>
            </a:extLst>
          </p:cNvPr>
          <p:cNvSpPr/>
          <p:nvPr/>
        </p:nvSpPr>
        <p:spPr>
          <a:xfrm>
            <a:off x="733425" y="5993975"/>
            <a:ext cx="6459617" cy="67127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dirty="0">
                <a:solidFill>
                  <a:srgbClr val="0D2458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We help you sequence investments — quick wins first, </a:t>
            </a:r>
            <a:br>
              <a:rPr lang="en-US" dirty="0">
                <a:solidFill>
                  <a:srgbClr val="0D2458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</a:br>
            <a:r>
              <a:rPr lang="en-US" dirty="0">
                <a:solidFill>
                  <a:srgbClr val="0D2458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long-term transformation second.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 14">
            <a:extLst>
              <a:ext uri="{FF2B5EF4-FFF2-40B4-BE49-F238E27FC236}">
                <a16:creationId xmlns:a16="http://schemas.microsoft.com/office/drawing/2014/main" id="{CA5C138C-248D-0C86-325A-D0173671ABE6}"/>
              </a:ext>
            </a:extLst>
          </p:cNvPr>
          <p:cNvSpPr/>
          <p:nvPr/>
        </p:nvSpPr>
        <p:spPr>
          <a:xfrm>
            <a:off x="7397235" y="4986512"/>
            <a:ext cx="215265" cy="2690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>
                <a:solidFill>
                  <a:srgbClr val="0D2458"/>
                </a:solidFill>
                <a:latin typeface="Arial" panose="020B0604020202020204" pitchFamily="34" charset="0"/>
                <a:ea typeface="Inter Light" pitchFamily="34" charset="-122"/>
                <a:cs typeface="Arial" panose="020B0604020202020204" pitchFamily="34" charset="0"/>
              </a:rPr>
              <a:t>04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Shape 15">
            <a:extLst>
              <a:ext uri="{FF2B5EF4-FFF2-40B4-BE49-F238E27FC236}">
                <a16:creationId xmlns:a16="http://schemas.microsoft.com/office/drawing/2014/main" id="{842F1F07-AE3B-D286-FD72-6F567152494B}"/>
              </a:ext>
            </a:extLst>
          </p:cNvPr>
          <p:cNvSpPr/>
          <p:nvPr/>
        </p:nvSpPr>
        <p:spPr>
          <a:xfrm>
            <a:off x="7397235" y="5321911"/>
            <a:ext cx="6459736" cy="30480"/>
          </a:xfrm>
          <a:prstGeom prst="rect">
            <a:avLst/>
          </a:prstGeom>
          <a:solidFill>
            <a:srgbClr val="59BD8A"/>
          </a:solidFill>
          <a:ln/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 16">
            <a:extLst>
              <a:ext uri="{FF2B5EF4-FFF2-40B4-BE49-F238E27FC236}">
                <a16:creationId xmlns:a16="http://schemas.microsoft.com/office/drawing/2014/main" id="{A72CFC88-8595-8FED-9ED3-48DB8797266D}"/>
              </a:ext>
            </a:extLst>
          </p:cNvPr>
          <p:cNvSpPr/>
          <p:nvPr/>
        </p:nvSpPr>
        <p:spPr>
          <a:xfrm>
            <a:off x="7397235" y="5535108"/>
            <a:ext cx="3024068" cy="3363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400" b="1">
                <a:solidFill>
                  <a:srgbClr val="0D2458"/>
                </a:solidFill>
                <a:latin typeface="Arial" panose="020B0604020202020204" pitchFamily="34" charset="0"/>
                <a:ea typeface="Inter Black" pitchFamily="34" charset="-122"/>
                <a:cs typeface="Arial" panose="020B0604020202020204" pitchFamily="34" charset="0"/>
              </a:rPr>
              <a:t>Build the Path Forward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 17">
            <a:extLst>
              <a:ext uri="{FF2B5EF4-FFF2-40B4-BE49-F238E27FC236}">
                <a16:creationId xmlns:a16="http://schemas.microsoft.com/office/drawing/2014/main" id="{9669B505-29B2-01C1-F676-01E6EB6FD342}"/>
              </a:ext>
            </a:extLst>
          </p:cNvPr>
          <p:cNvSpPr/>
          <p:nvPr/>
        </p:nvSpPr>
        <p:spPr>
          <a:xfrm>
            <a:off x="7397235" y="5993975"/>
            <a:ext cx="6459736" cy="67127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>
                <a:solidFill>
                  <a:srgbClr val="0D2458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We deliver a clear roadmap that connects technology decisions to business outcomes at every stage.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79216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435632D-2DCC-9A99-0D2E-70C7FC1660D7}"/>
              </a:ext>
            </a:extLst>
          </p:cNvPr>
          <p:cNvSpPr/>
          <p:nvPr/>
        </p:nvSpPr>
        <p:spPr>
          <a:xfrm>
            <a:off x="0" y="2634334"/>
            <a:ext cx="14649138" cy="4532053"/>
          </a:xfrm>
          <a:prstGeom prst="rect">
            <a:avLst/>
          </a:prstGeom>
          <a:solidFill>
            <a:srgbClr val="4BACC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80"/>
          </a:p>
        </p:txBody>
      </p:sp>
      <p:pic>
        <p:nvPicPr>
          <p:cNvPr id="5" name="Picture 4" descr="A blue background with circles and lines&#10;&#10;AI-generated content may be incorrect.">
            <a:extLst>
              <a:ext uri="{FF2B5EF4-FFF2-40B4-BE49-F238E27FC236}">
                <a16:creationId xmlns:a16="http://schemas.microsoft.com/office/drawing/2014/main" id="{879F93BB-4668-91D6-E87F-A2919DF06CA3}"/>
              </a:ext>
            </a:extLst>
          </p:cNvPr>
          <p:cNvPicPr>
            <a:picLocks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3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633726" y="2957858"/>
            <a:ext cx="4206240" cy="3885004"/>
          </a:xfrm>
          <a:prstGeom prst="rect">
            <a:avLst/>
          </a:prstGeom>
        </p:spPr>
      </p:pic>
      <p:pic>
        <p:nvPicPr>
          <p:cNvPr id="4" name="Picture 3" descr="A blue background with circles and lines&#10;&#10;AI-generated content may be incorrect.">
            <a:extLst>
              <a:ext uri="{FF2B5EF4-FFF2-40B4-BE49-F238E27FC236}">
                <a16:creationId xmlns:a16="http://schemas.microsoft.com/office/drawing/2014/main" id="{FCD914EB-0B05-C71F-36F8-FB48A44C5F77}"/>
              </a:ext>
            </a:extLst>
          </p:cNvPr>
          <p:cNvPicPr>
            <a:picLocks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3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199186" y="2957260"/>
            <a:ext cx="4206240" cy="3886200"/>
          </a:xfrm>
          <a:prstGeom prst="rect">
            <a:avLst/>
          </a:prstGeom>
        </p:spPr>
      </p:pic>
      <p:pic>
        <p:nvPicPr>
          <p:cNvPr id="3" name="Picture 2" descr="A blue background with circles and lines&#10;&#10;AI-generated content may be incorrect.">
            <a:extLst>
              <a:ext uri="{FF2B5EF4-FFF2-40B4-BE49-F238E27FC236}">
                <a16:creationId xmlns:a16="http://schemas.microsoft.com/office/drawing/2014/main" id="{06B7AE4A-83B8-1EEE-6F1A-6A56646A2105}"/>
              </a:ext>
            </a:extLst>
          </p:cNvPr>
          <p:cNvPicPr>
            <a:picLocks/>
          </p:cNvPicPr>
          <p:nvPr/>
        </p:nvPicPr>
        <p:blipFill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3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64646" y="2957260"/>
            <a:ext cx="4206240" cy="3886200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751840" y="1371359"/>
            <a:ext cx="13484019" cy="723275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20320">
              <a:spcBef>
                <a:spcPts val="158"/>
              </a:spcBef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Before AI can deliver results, your communication infrastructure has to be ready. </a:t>
            </a:r>
          </a:p>
          <a:p>
            <a:pPr marL="20320">
              <a:spcBef>
                <a:spcPts val="158"/>
              </a:spcBef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Here's how to build the foundation — and what becomes possible when you do.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032929" y="3158567"/>
            <a:ext cx="3617674" cy="815608"/>
          </a:xfrm>
          <a:prstGeom prst="rect">
            <a:avLst/>
          </a:prstGeom>
        </p:spPr>
        <p:txBody>
          <a:bodyPr vert="horz" wrap="square" lIns="0" tIns="27432" rIns="0" bIns="0" rtlCol="0">
            <a:spAutoFit/>
          </a:bodyPr>
          <a:lstStyle/>
          <a:p>
            <a:pPr marL="20320">
              <a:spcBef>
                <a:spcPts val="216"/>
              </a:spcBef>
            </a:pPr>
            <a:r>
              <a:rPr lang="en-US" sz="256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Communication Stack</a:t>
            </a:r>
            <a:endParaRPr lang="en-US" sz="224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467855" y="3158566"/>
            <a:ext cx="3743587" cy="815608"/>
          </a:xfrm>
          <a:prstGeom prst="rect">
            <a:avLst/>
          </a:prstGeom>
        </p:spPr>
        <p:txBody>
          <a:bodyPr vert="horz" wrap="square" lIns="0" tIns="27432" rIns="0" bIns="0" rtlCol="0">
            <a:spAutoFit/>
          </a:bodyPr>
          <a:lstStyle/>
          <a:p>
            <a:pPr marL="20320">
              <a:spcBef>
                <a:spcPts val="216"/>
              </a:spcBef>
            </a:pPr>
            <a:r>
              <a:rPr lang="en-US" sz="256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AI-Ready</a:t>
            </a:r>
            <a:br>
              <a:rPr lang="en-US" sz="256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56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Infrastructure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9900588" y="3133987"/>
            <a:ext cx="3713808" cy="815608"/>
          </a:xfrm>
          <a:prstGeom prst="rect">
            <a:avLst/>
          </a:prstGeom>
        </p:spPr>
        <p:txBody>
          <a:bodyPr vert="horz" wrap="square" lIns="0" tIns="27432" rIns="0" bIns="0" rtlCol="0">
            <a:spAutoFit/>
          </a:bodyPr>
          <a:lstStyle/>
          <a:p>
            <a:pPr marL="20320">
              <a:spcBef>
                <a:spcPts val="216"/>
              </a:spcBef>
            </a:pPr>
            <a:r>
              <a:rPr lang="en-US" sz="256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Measurable </a:t>
            </a:r>
            <a:br>
              <a:rPr lang="en-US" sz="256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56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 Impact</a:t>
            </a:r>
            <a:endParaRPr sz="224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itle 19">
            <a:extLst>
              <a:ext uri="{FF2B5EF4-FFF2-40B4-BE49-F238E27FC236}">
                <a16:creationId xmlns:a16="http://schemas.microsoft.com/office/drawing/2014/main" id="{0DDBE24C-7816-BAAF-6AAF-CE72182D7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839" y="393761"/>
            <a:ext cx="12930293" cy="689419"/>
          </a:xfrm>
        </p:spPr>
        <p:txBody>
          <a:bodyPr/>
          <a:lstStyle/>
          <a:p>
            <a:pPr algn="l">
              <a:lnSpc>
                <a:spcPts val="5550"/>
              </a:lnSpc>
            </a:pP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ea typeface="Inter Black" pitchFamily="34" charset="-122"/>
                <a:cs typeface="Arial" panose="020B0604020202020204" pitchFamily="34" charset="0"/>
              </a:rPr>
              <a:t>How Communication Tools Unlock Real AI Outcomes</a:t>
            </a:r>
            <a:endParaRPr lang="en-US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bject 10">
            <a:extLst>
              <a:ext uri="{FF2B5EF4-FFF2-40B4-BE49-F238E27FC236}">
                <a16:creationId xmlns:a16="http://schemas.microsoft.com/office/drawing/2014/main" id="{05EE8CD1-5E77-B545-D677-C1E219C5D659}"/>
              </a:ext>
            </a:extLst>
          </p:cNvPr>
          <p:cNvSpPr txBox="1"/>
          <p:nvPr/>
        </p:nvSpPr>
        <p:spPr>
          <a:xfrm>
            <a:off x="1032928" y="4238911"/>
            <a:ext cx="3733943" cy="1363322"/>
          </a:xfrm>
          <a:prstGeom prst="rect">
            <a:avLst/>
          </a:prstGeom>
        </p:spPr>
        <p:txBody>
          <a:bodyPr vert="horz" wrap="square" lIns="0" tIns="27432" rIns="0" bIns="0" rtlCol="0">
            <a:spAutoFit/>
          </a:bodyPr>
          <a:lstStyle/>
          <a:p>
            <a:pPr marL="20320" marR="8128">
              <a:lnSpc>
                <a:spcPct val="134300"/>
              </a:lnSpc>
              <a:spcBef>
                <a:spcPts val="984"/>
              </a:spcBef>
            </a:pPr>
            <a:r>
              <a:rPr lang="en-US" sz="224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Assess where conversations happen and whether systems are connected.</a:t>
            </a:r>
          </a:p>
        </p:txBody>
      </p:sp>
      <p:sp>
        <p:nvSpPr>
          <p:cNvPr id="11" name="object 12">
            <a:extLst>
              <a:ext uri="{FF2B5EF4-FFF2-40B4-BE49-F238E27FC236}">
                <a16:creationId xmlns:a16="http://schemas.microsoft.com/office/drawing/2014/main" id="{B55FF68E-E01A-ACD7-79C7-21F74166F5CD}"/>
              </a:ext>
            </a:extLst>
          </p:cNvPr>
          <p:cNvSpPr txBox="1"/>
          <p:nvPr/>
        </p:nvSpPr>
        <p:spPr>
          <a:xfrm>
            <a:off x="5467855" y="4238910"/>
            <a:ext cx="3651243" cy="1353897"/>
          </a:xfrm>
          <a:prstGeom prst="rect">
            <a:avLst/>
          </a:prstGeom>
        </p:spPr>
        <p:txBody>
          <a:bodyPr vert="horz" wrap="square" lIns="0" tIns="27432" rIns="0" bIns="0" rtlCol="0">
            <a:spAutoFit/>
          </a:bodyPr>
          <a:lstStyle/>
          <a:p>
            <a:pPr marL="20320" marR="8128">
              <a:lnSpc>
                <a:spcPct val="132700"/>
              </a:lnSpc>
              <a:spcBef>
                <a:spcPts val="1026"/>
              </a:spcBef>
            </a:pPr>
            <a:r>
              <a:rPr lang="en-US" sz="224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Turn unified communication into a platform for intelligent automation.</a:t>
            </a:r>
            <a:endParaRPr sz="224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bject 14">
            <a:extLst>
              <a:ext uri="{FF2B5EF4-FFF2-40B4-BE49-F238E27FC236}">
                <a16:creationId xmlns:a16="http://schemas.microsoft.com/office/drawing/2014/main" id="{CD99EA70-5968-D940-FBDF-B58E62C8140E}"/>
              </a:ext>
            </a:extLst>
          </p:cNvPr>
          <p:cNvSpPr txBox="1"/>
          <p:nvPr/>
        </p:nvSpPr>
        <p:spPr>
          <a:xfrm>
            <a:off x="9900591" y="4238910"/>
            <a:ext cx="3612207" cy="717119"/>
          </a:xfrm>
          <a:prstGeom prst="rect">
            <a:avLst/>
          </a:prstGeom>
        </p:spPr>
        <p:txBody>
          <a:bodyPr vert="horz" wrap="square" lIns="0" tIns="27432" rIns="0" bIns="0" rtlCol="0">
            <a:spAutoFit/>
          </a:bodyPr>
          <a:lstStyle/>
          <a:p>
            <a:pPr marL="20320">
              <a:spcBef>
                <a:spcPts val="216"/>
              </a:spcBef>
            </a:pPr>
            <a:r>
              <a:rPr lang="en-US" sz="224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Move from experimentation to outcomes that scale.</a:t>
            </a:r>
            <a:endParaRPr sz="224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background with circles and lines&#10;&#10;AI-generated content may be incorrect.">
            <a:extLst>
              <a:ext uri="{FF2B5EF4-FFF2-40B4-BE49-F238E27FC236}">
                <a16:creationId xmlns:a16="http://schemas.microsoft.com/office/drawing/2014/main" id="{9816E180-C9EF-C4A7-7F22-A936EB5783B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" y="0"/>
            <a:ext cx="14636760" cy="267163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006E077-33BC-8485-FA0E-7A4907126644}"/>
              </a:ext>
            </a:extLst>
          </p:cNvPr>
          <p:cNvSpPr/>
          <p:nvPr/>
        </p:nvSpPr>
        <p:spPr>
          <a:xfrm>
            <a:off x="0" y="2550102"/>
            <a:ext cx="14630400" cy="152666"/>
          </a:xfrm>
          <a:prstGeom prst="rect">
            <a:avLst/>
          </a:prstGeom>
          <a:solidFill>
            <a:srgbClr val="4BACC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8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9905656-2BC9-820A-4123-FC3028CA0AD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33425" y="1008209"/>
            <a:ext cx="13427074" cy="61555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sz="3350" b="0" i="0">
                <a:solidFill>
                  <a:srgbClr val="151512"/>
                </a:solidFill>
                <a:latin typeface="DM Sans Medium"/>
                <a:ea typeface="+mj-ea"/>
                <a:cs typeface="DM Sans Medium"/>
              </a:defRPr>
            </a:lvl1pPr>
          </a:lstStyle>
          <a:p>
            <a:pPr algn="l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We're Hearing About Communication &amp; AI</a:t>
            </a:r>
          </a:p>
        </p:txBody>
      </p:sp>
      <p:sp>
        <p:nvSpPr>
          <p:cNvPr id="3" name="Shape 3">
            <a:extLst>
              <a:ext uri="{FF2B5EF4-FFF2-40B4-BE49-F238E27FC236}">
                <a16:creationId xmlns:a16="http://schemas.microsoft.com/office/drawing/2014/main" id="{D4338E9A-B8FD-B4DE-864E-AC47A05A4BF8}"/>
              </a:ext>
            </a:extLst>
          </p:cNvPr>
          <p:cNvSpPr/>
          <p:nvPr/>
        </p:nvSpPr>
        <p:spPr>
          <a:xfrm>
            <a:off x="733425" y="3258926"/>
            <a:ext cx="6484977" cy="1319213"/>
          </a:xfrm>
          <a:prstGeom prst="roundRect">
            <a:avLst>
              <a:gd name="adj" fmla="val 14297"/>
            </a:avLst>
          </a:prstGeom>
          <a:solidFill>
            <a:srgbClr val="FFFFFF"/>
          </a:solidFill>
          <a:ln w="22860">
            <a:solidFill>
              <a:srgbClr val="2157D6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8" name="Image 0" descr="preencoded.png">
            <a:extLst>
              <a:ext uri="{FF2B5EF4-FFF2-40B4-BE49-F238E27FC236}">
                <a16:creationId xmlns:a16="http://schemas.microsoft.com/office/drawing/2014/main" id="{019B8FD9-C21C-3113-5C66-98790A874E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555" y="3156056"/>
            <a:ext cx="251460" cy="251460"/>
          </a:xfrm>
          <a:prstGeom prst="rect">
            <a:avLst/>
          </a:prstGeom>
        </p:spPr>
      </p:pic>
      <p:pic>
        <p:nvPicPr>
          <p:cNvPr id="9" name="Image 1" descr="preencoded.png">
            <a:extLst>
              <a:ext uri="{FF2B5EF4-FFF2-40B4-BE49-F238E27FC236}">
                <a16:creationId xmlns:a16="http://schemas.microsoft.com/office/drawing/2014/main" id="{01599C44-2589-32D9-AB4C-B2ECD0328E4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69812" y="4429548"/>
            <a:ext cx="251460" cy="251460"/>
          </a:xfrm>
          <a:prstGeom prst="rect">
            <a:avLst/>
          </a:prstGeom>
        </p:spPr>
      </p:pic>
      <p:sp>
        <p:nvSpPr>
          <p:cNvPr id="10" name="Text 4">
            <a:extLst>
              <a:ext uri="{FF2B5EF4-FFF2-40B4-BE49-F238E27FC236}">
                <a16:creationId xmlns:a16="http://schemas.microsoft.com/office/drawing/2014/main" id="{0E4FC421-AC3F-D706-F6C9-8E8361E21210}"/>
              </a:ext>
            </a:extLst>
          </p:cNvPr>
          <p:cNvSpPr/>
          <p:nvPr/>
        </p:nvSpPr>
        <p:spPr>
          <a:xfrm>
            <a:off x="1070610" y="3596111"/>
            <a:ext cx="5810607" cy="6448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dirty="0">
                <a:solidFill>
                  <a:srgbClr val="0D2458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"Our teams are using five different tools to communicate — and none of them talk to each other."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5">
            <a:extLst>
              <a:ext uri="{FF2B5EF4-FFF2-40B4-BE49-F238E27FC236}">
                <a16:creationId xmlns:a16="http://schemas.microsoft.com/office/drawing/2014/main" id="{48C2D586-D35A-B0AC-2985-BFE375B348FF}"/>
              </a:ext>
            </a:extLst>
          </p:cNvPr>
          <p:cNvSpPr/>
          <p:nvPr/>
        </p:nvSpPr>
        <p:spPr>
          <a:xfrm>
            <a:off x="7411998" y="3258926"/>
            <a:ext cx="6484977" cy="1319213"/>
          </a:xfrm>
          <a:prstGeom prst="roundRect">
            <a:avLst>
              <a:gd name="adj" fmla="val 14297"/>
            </a:avLst>
          </a:prstGeom>
          <a:solidFill>
            <a:srgbClr val="FFFFFF"/>
          </a:solidFill>
          <a:ln w="22860">
            <a:solidFill>
              <a:srgbClr val="FBC057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12" name="Image 2" descr="preencoded.png">
            <a:extLst>
              <a:ext uri="{FF2B5EF4-FFF2-40B4-BE49-F238E27FC236}">
                <a16:creationId xmlns:a16="http://schemas.microsoft.com/office/drawing/2014/main" id="{28AFB366-5707-238D-DB46-B4D4F483E93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09128" y="3156056"/>
            <a:ext cx="251460" cy="251460"/>
          </a:xfrm>
          <a:prstGeom prst="rect">
            <a:avLst/>
          </a:prstGeom>
        </p:spPr>
      </p:pic>
      <p:pic>
        <p:nvPicPr>
          <p:cNvPr id="13" name="Image 3" descr="preencoded.png">
            <a:extLst>
              <a:ext uri="{FF2B5EF4-FFF2-40B4-BE49-F238E27FC236}">
                <a16:creationId xmlns:a16="http://schemas.microsoft.com/office/drawing/2014/main" id="{6AAAD903-504B-68A8-A4DE-265B4B293C0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748385" y="4429548"/>
            <a:ext cx="251460" cy="251460"/>
          </a:xfrm>
          <a:prstGeom prst="rect">
            <a:avLst/>
          </a:prstGeom>
        </p:spPr>
      </p:pic>
      <p:sp>
        <p:nvSpPr>
          <p:cNvPr id="14" name="Text 6">
            <a:extLst>
              <a:ext uri="{FF2B5EF4-FFF2-40B4-BE49-F238E27FC236}">
                <a16:creationId xmlns:a16="http://schemas.microsoft.com/office/drawing/2014/main" id="{78BA38A4-823B-0668-3549-1A764719DEEA}"/>
              </a:ext>
            </a:extLst>
          </p:cNvPr>
          <p:cNvSpPr/>
          <p:nvPr/>
        </p:nvSpPr>
        <p:spPr>
          <a:xfrm>
            <a:off x="7749183" y="3596111"/>
            <a:ext cx="5810607" cy="6448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dirty="0">
                <a:solidFill>
                  <a:srgbClr val="0D2458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"We have data everywhere, but no single view of what's actually happening."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Shape 7">
            <a:extLst>
              <a:ext uri="{FF2B5EF4-FFF2-40B4-BE49-F238E27FC236}">
                <a16:creationId xmlns:a16="http://schemas.microsoft.com/office/drawing/2014/main" id="{0B691987-7542-1410-FAE1-2861243C0455}"/>
              </a:ext>
            </a:extLst>
          </p:cNvPr>
          <p:cNvSpPr/>
          <p:nvPr/>
        </p:nvSpPr>
        <p:spPr>
          <a:xfrm>
            <a:off x="733425" y="4771734"/>
            <a:ext cx="6484977" cy="1319213"/>
          </a:xfrm>
          <a:prstGeom prst="roundRect">
            <a:avLst>
              <a:gd name="adj" fmla="val 14297"/>
            </a:avLst>
          </a:prstGeom>
          <a:solidFill>
            <a:srgbClr val="FFFFFF"/>
          </a:solidFill>
          <a:ln w="22860">
            <a:solidFill>
              <a:srgbClr val="0D2458"/>
            </a:solidFill>
            <a:prstDash val="solid"/>
          </a:ln>
        </p:spPr>
        <p:txBody>
          <a:bodyPr/>
          <a:lstStyle/>
          <a:p>
            <a:endParaRPr 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Image 4" descr="preencoded.png">
            <a:extLst>
              <a:ext uri="{FF2B5EF4-FFF2-40B4-BE49-F238E27FC236}">
                <a16:creationId xmlns:a16="http://schemas.microsoft.com/office/drawing/2014/main" id="{506EE8C8-055D-1C22-5124-895EFB9EDDD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0555" y="4668864"/>
            <a:ext cx="251460" cy="251460"/>
          </a:xfrm>
          <a:prstGeom prst="rect">
            <a:avLst/>
          </a:prstGeom>
        </p:spPr>
      </p:pic>
      <p:pic>
        <p:nvPicPr>
          <p:cNvPr id="17" name="Image 5" descr="preencoded.png">
            <a:extLst>
              <a:ext uri="{FF2B5EF4-FFF2-40B4-BE49-F238E27FC236}">
                <a16:creationId xmlns:a16="http://schemas.microsoft.com/office/drawing/2014/main" id="{146C52A4-2896-825A-01C9-2BB947BB185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69812" y="5942356"/>
            <a:ext cx="251460" cy="251460"/>
          </a:xfrm>
          <a:prstGeom prst="rect">
            <a:avLst/>
          </a:prstGeom>
        </p:spPr>
      </p:pic>
      <p:sp>
        <p:nvSpPr>
          <p:cNvPr id="18" name="Text 8">
            <a:extLst>
              <a:ext uri="{FF2B5EF4-FFF2-40B4-BE49-F238E27FC236}">
                <a16:creationId xmlns:a16="http://schemas.microsoft.com/office/drawing/2014/main" id="{F636336F-EB0F-8091-9DEF-9F48BBEC55AC}"/>
              </a:ext>
            </a:extLst>
          </p:cNvPr>
          <p:cNvSpPr/>
          <p:nvPr/>
        </p:nvSpPr>
        <p:spPr>
          <a:xfrm>
            <a:off x="1070610" y="5108919"/>
            <a:ext cx="5810607" cy="6448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dirty="0">
                <a:solidFill>
                  <a:srgbClr val="0D2458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"We bought AI tools, but they can't access the conversations where the real work happens."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Shape 9">
            <a:extLst>
              <a:ext uri="{FF2B5EF4-FFF2-40B4-BE49-F238E27FC236}">
                <a16:creationId xmlns:a16="http://schemas.microsoft.com/office/drawing/2014/main" id="{130CED5B-F58C-4BAE-D760-0F6DCB92677D}"/>
              </a:ext>
            </a:extLst>
          </p:cNvPr>
          <p:cNvSpPr/>
          <p:nvPr/>
        </p:nvSpPr>
        <p:spPr>
          <a:xfrm>
            <a:off x="7411998" y="4771734"/>
            <a:ext cx="6484977" cy="1319213"/>
          </a:xfrm>
          <a:prstGeom prst="roundRect">
            <a:avLst>
              <a:gd name="adj" fmla="val 14297"/>
            </a:avLst>
          </a:prstGeom>
          <a:solidFill>
            <a:srgbClr val="FFFFFF"/>
          </a:solidFill>
          <a:ln w="22860">
            <a:solidFill>
              <a:srgbClr val="59BD8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20" name="Image 6" descr="preencoded.png">
            <a:extLst>
              <a:ext uri="{FF2B5EF4-FFF2-40B4-BE49-F238E27FC236}">
                <a16:creationId xmlns:a16="http://schemas.microsoft.com/office/drawing/2014/main" id="{E9E70BF9-6138-BD32-EECD-FD14599EF50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309128" y="4668864"/>
            <a:ext cx="251460" cy="251460"/>
          </a:xfrm>
          <a:prstGeom prst="rect">
            <a:avLst/>
          </a:prstGeom>
        </p:spPr>
      </p:pic>
      <p:pic>
        <p:nvPicPr>
          <p:cNvPr id="21" name="Image 7" descr="preencoded.png">
            <a:extLst>
              <a:ext uri="{FF2B5EF4-FFF2-40B4-BE49-F238E27FC236}">
                <a16:creationId xmlns:a16="http://schemas.microsoft.com/office/drawing/2014/main" id="{058E0876-FD5D-C67D-B587-5ACB1E89B62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748385" y="5942356"/>
            <a:ext cx="251460" cy="251460"/>
          </a:xfrm>
          <a:prstGeom prst="rect">
            <a:avLst/>
          </a:prstGeom>
        </p:spPr>
      </p:pic>
      <p:sp>
        <p:nvSpPr>
          <p:cNvPr id="22" name="Text 10">
            <a:extLst>
              <a:ext uri="{FF2B5EF4-FFF2-40B4-BE49-F238E27FC236}">
                <a16:creationId xmlns:a16="http://schemas.microsoft.com/office/drawing/2014/main" id="{87D0648A-C9AC-5571-CAA2-DA80954ED8A0}"/>
              </a:ext>
            </a:extLst>
          </p:cNvPr>
          <p:cNvSpPr/>
          <p:nvPr/>
        </p:nvSpPr>
        <p:spPr>
          <a:xfrm>
            <a:off x="7749183" y="5108919"/>
            <a:ext cx="5810607" cy="6448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>
                <a:solidFill>
                  <a:srgbClr val="0D2458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"We don't know which communication platform is the right foundation to build on."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Shape 11">
            <a:extLst>
              <a:ext uri="{FF2B5EF4-FFF2-40B4-BE49-F238E27FC236}">
                <a16:creationId xmlns:a16="http://schemas.microsoft.com/office/drawing/2014/main" id="{0C2BBC75-F743-FD5B-B528-4D09E3832C22}"/>
              </a:ext>
            </a:extLst>
          </p:cNvPr>
          <p:cNvSpPr/>
          <p:nvPr/>
        </p:nvSpPr>
        <p:spPr>
          <a:xfrm>
            <a:off x="733425" y="6765909"/>
            <a:ext cx="13163550" cy="847368"/>
          </a:xfrm>
          <a:prstGeom prst="roundRect">
            <a:avLst>
              <a:gd name="adj" fmla="val 22258"/>
            </a:avLst>
          </a:prstGeom>
          <a:solidFill>
            <a:srgbClr val="4BACC6">
              <a:alpha val="16863"/>
            </a:srgbClr>
          </a:solidFill>
          <a:ln>
            <a:solidFill>
              <a:srgbClr val="4BACC6"/>
            </a:solidFill>
          </a:ln>
        </p:spPr>
        <p:txBody>
          <a:bodyPr/>
          <a:lstStyle/>
          <a:p>
            <a:endParaRPr lang="en-US"/>
          </a:p>
        </p:txBody>
      </p:sp>
      <p:pic>
        <p:nvPicPr>
          <p:cNvPr id="24" name="Image 8" descr="preencoded.png">
            <a:extLst>
              <a:ext uri="{FF2B5EF4-FFF2-40B4-BE49-F238E27FC236}">
                <a16:creationId xmlns:a16="http://schemas.microsoft.com/office/drawing/2014/main" id="{D1A7C90E-BD71-7226-6C3E-BF5A8D2996B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42975" y="7084818"/>
            <a:ext cx="261937" cy="209550"/>
          </a:xfrm>
          <a:prstGeom prst="rect">
            <a:avLst/>
          </a:prstGeom>
        </p:spPr>
      </p:pic>
      <p:sp>
        <p:nvSpPr>
          <p:cNvPr id="25" name="Text 12">
            <a:extLst>
              <a:ext uri="{FF2B5EF4-FFF2-40B4-BE49-F238E27FC236}">
                <a16:creationId xmlns:a16="http://schemas.microsoft.com/office/drawing/2014/main" id="{D9AD4064-B7AE-C1B2-7824-C8F0BF8BE512}"/>
              </a:ext>
            </a:extLst>
          </p:cNvPr>
          <p:cNvSpPr/>
          <p:nvPr/>
        </p:nvSpPr>
        <p:spPr>
          <a:xfrm>
            <a:off x="1383467" y="7028383"/>
            <a:ext cx="12272963" cy="3224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Sound familiar?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 The communication layer is almost always where AI initiatives stall — and it's the most fixable problem.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480A07-FEFB-FEAD-5EAE-B911A86921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background with circles and lines&#10;&#10;AI-generated content may be incorrect.">
            <a:extLst>
              <a:ext uri="{FF2B5EF4-FFF2-40B4-BE49-F238E27FC236}">
                <a16:creationId xmlns:a16="http://schemas.microsoft.com/office/drawing/2014/main" id="{40A9CBBF-AF52-EB18-CEC5-8BB1BE58CD3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" y="0"/>
            <a:ext cx="14636760" cy="267163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FE06378-BA4B-264B-1B61-8211EB38907E}"/>
              </a:ext>
            </a:extLst>
          </p:cNvPr>
          <p:cNvSpPr/>
          <p:nvPr/>
        </p:nvSpPr>
        <p:spPr>
          <a:xfrm>
            <a:off x="0" y="2550102"/>
            <a:ext cx="14630400" cy="152666"/>
          </a:xfrm>
          <a:prstGeom prst="rect">
            <a:avLst/>
          </a:prstGeom>
          <a:solidFill>
            <a:srgbClr val="4BACC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8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11C2860-A730-686D-0A39-11F5E6E83C4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33425" y="625439"/>
            <a:ext cx="13427074" cy="61555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sz="3350" b="0" i="0">
                <a:solidFill>
                  <a:srgbClr val="151512"/>
                </a:solidFill>
                <a:latin typeface="DM Sans Medium"/>
                <a:ea typeface="+mj-ea"/>
                <a:cs typeface="DM Sans Medium"/>
              </a:defRPr>
            </a:lvl1pPr>
          </a:lstStyle>
          <a:p>
            <a:pPr algn="l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Communication Stack Problem</a:t>
            </a:r>
            <a:endParaRPr lang="en-US"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02AD34A-E5AB-48B1-2C4B-CA443C10D467}"/>
              </a:ext>
            </a:extLst>
          </p:cNvPr>
          <p:cNvSpPr txBox="1"/>
          <p:nvPr/>
        </p:nvSpPr>
        <p:spPr>
          <a:xfrm>
            <a:off x="733425" y="1413540"/>
            <a:ext cx="13163550" cy="816121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Most organizations have accumulated communication tools over time — not by design.</a:t>
            </a:r>
            <a:r>
              <a:rPr lang="en-US" sz="2200" dirty="0">
                <a:solidFill>
                  <a:schemeClr val="bg1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 </a:t>
            </a:r>
            <a:br>
              <a:rPr lang="en-US" sz="2200" dirty="0">
                <a:solidFill>
                  <a:schemeClr val="bg1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</a:br>
            <a:r>
              <a:rPr lang="en-US" sz="2200" dirty="0">
                <a:solidFill>
                  <a:schemeClr val="bg1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The result is fragmentation that blocks AI before it even starts.</a:t>
            </a:r>
            <a:endParaRPr lang="en-US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Shape 2">
            <a:extLst>
              <a:ext uri="{FF2B5EF4-FFF2-40B4-BE49-F238E27FC236}">
                <a16:creationId xmlns:a16="http://schemas.microsoft.com/office/drawing/2014/main" id="{4D8721AB-E84B-A54A-BDF4-CE04B3E153FA}"/>
              </a:ext>
            </a:extLst>
          </p:cNvPr>
          <p:cNvSpPr/>
          <p:nvPr/>
        </p:nvSpPr>
        <p:spPr>
          <a:xfrm>
            <a:off x="793790" y="3493889"/>
            <a:ext cx="3008948" cy="1760577"/>
          </a:xfrm>
          <a:prstGeom prst="roundRect">
            <a:avLst>
              <a:gd name="adj" fmla="val 11595"/>
            </a:avLst>
          </a:prstGeom>
          <a:solidFill>
            <a:srgbClr val="2157D6"/>
          </a:solidFill>
          <a:ln/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 3">
            <a:extLst>
              <a:ext uri="{FF2B5EF4-FFF2-40B4-BE49-F238E27FC236}">
                <a16:creationId xmlns:a16="http://schemas.microsoft.com/office/drawing/2014/main" id="{C9ABFFC4-BACE-D280-78EC-B0DDE2FB8C09}"/>
              </a:ext>
            </a:extLst>
          </p:cNvPr>
          <p:cNvSpPr/>
          <p:nvPr/>
        </p:nvSpPr>
        <p:spPr>
          <a:xfrm>
            <a:off x="1012646" y="3768829"/>
            <a:ext cx="2555319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anose="020B0604020202020204" pitchFamily="34" charset="0"/>
                <a:ea typeface="Inter Black" pitchFamily="34" charset="-122"/>
                <a:cs typeface="Arial" panose="020B0604020202020204" pitchFamily="34" charset="0"/>
              </a:rPr>
              <a:t>5–10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 4">
            <a:extLst>
              <a:ext uri="{FF2B5EF4-FFF2-40B4-BE49-F238E27FC236}">
                <a16:creationId xmlns:a16="http://schemas.microsoft.com/office/drawing/2014/main" id="{0B58E9F4-8DB5-ED9D-FE1F-30B6AEEA6DF4}"/>
              </a:ext>
            </a:extLst>
          </p:cNvPr>
          <p:cNvSpPr/>
          <p:nvPr/>
        </p:nvSpPr>
        <p:spPr>
          <a:xfrm>
            <a:off x="1012646" y="4301847"/>
            <a:ext cx="255531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Avg. communication tools per org.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Shape 5">
            <a:extLst>
              <a:ext uri="{FF2B5EF4-FFF2-40B4-BE49-F238E27FC236}">
                <a16:creationId xmlns:a16="http://schemas.microsoft.com/office/drawing/2014/main" id="{C8E9424E-9052-B27F-44F8-2B67F7AC4D46}"/>
              </a:ext>
            </a:extLst>
          </p:cNvPr>
          <p:cNvSpPr/>
          <p:nvPr/>
        </p:nvSpPr>
        <p:spPr>
          <a:xfrm>
            <a:off x="4029551" y="3493889"/>
            <a:ext cx="3008948" cy="1760577"/>
          </a:xfrm>
          <a:prstGeom prst="roundRect">
            <a:avLst>
              <a:gd name="adj" fmla="val 11595"/>
            </a:avLst>
          </a:prstGeom>
          <a:solidFill>
            <a:srgbClr val="FBC057"/>
          </a:solidFill>
          <a:ln/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 6">
            <a:extLst>
              <a:ext uri="{FF2B5EF4-FFF2-40B4-BE49-F238E27FC236}">
                <a16:creationId xmlns:a16="http://schemas.microsoft.com/office/drawing/2014/main" id="{FC476D1A-21ED-2A69-8E42-547D5D5C9D86}"/>
              </a:ext>
            </a:extLst>
          </p:cNvPr>
          <p:cNvSpPr/>
          <p:nvPr/>
        </p:nvSpPr>
        <p:spPr>
          <a:xfrm>
            <a:off x="4248407" y="3768829"/>
            <a:ext cx="2555319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Inter Black" pitchFamily="34" charset="-122"/>
                <a:cs typeface="Arial" panose="020B0604020202020204" pitchFamily="34" charset="0"/>
              </a:rPr>
              <a:t>67%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 7">
            <a:extLst>
              <a:ext uri="{FF2B5EF4-FFF2-40B4-BE49-F238E27FC236}">
                <a16:creationId xmlns:a16="http://schemas.microsoft.com/office/drawing/2014/main" id="{6DD75E4E-3429-24BF-AC9F-3FE325E3C6C4}"/>
              </a:ext>
            </a:extLst>
          </p:cNvPr>
          <p:cNvSpPr/>
          <p:nvPr/>
        </p:nvSpPr>
        <p:spPr>
          <a:xfrm>
            <a:off x="4248407" y="4301847"/>
            <a:ext cx="255531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Of AI projects fail due to data silos.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Shape 8">
            <a:extLst>
              <a:ext uri="{FF2B5EF4-FFF2-40B4-BE49-F238E27FC236}">
                <a16:creationId xmlns:a16="http://schemas.microsoft.com/office/drawing/2014/main" id="{BCA4FAEB-C9DE-AA56-BBEE-3FF211AFFC2D}"/>
              </a:ext>
            </a:extLst>
          </p:cNvPr>
          <p:cNvSpPr/>
          <p:nvPr/>
        </p:nvSpPr>
        <p:spPr>
          <a:xfrm>
            <a:off x="793790" y="5481280"/>
            <a:ext cx="6244709" cy="1397675"/>
          </a:xfrm>
          <a:prstGeom prst="roundRect">
            <a:avLst>
              <a:gd name="adj" fmla="val 14606"/>
            </a:avLst>
          </a:prstGeom>
          <a:solidFill>
            <a:srgbClr val="0D2458"/>
          </a:solidFill>
          <a:ln/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 9">
            <a:extLst>
              <a:ext uri="{FF2B5EF4-FFF2-40B4-BE49-F238E27FC236}">
                <a16:creationId xmlns:a16="http://schemas.microsoft.com/office/drawing/2014/main" id="{2E34121A-AE43-DB2A-9296-E4F68E512AD1}"/>
              </a:ext>
            </a:extLst>
          </p:cNvPr>
          <p:cNvSpPr/>
          <p:nvPr/>
        </p:nvSpPr>
        <p:spPr>
          <a:xfrm>
            <a:off x="1012645" y="575622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anose="020B0604020202020204" pitchFamily="34" charset="0"/>
                <a:ea typeface="Inter Black" pitchFamily="34" charset="-122"/>
                <a:cs typeface="Arial" panose="020B0604020202020204" pitchFamily="34" charset="0"/>
              </a:rPr>
              <a:t>$1.8T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 10">
            <a:extLst>
              <a:ext uri="{FF2B5EF4-FFF2-40B4-BE49-F238E27FC236}">
                <a16:creationId xmlns:a16="http://schemas.microsoft.com/office/drawing/2014/main" id="{3355A602-E8BF-6DFD-6EDC-DCCAECA8DAA8}"/>
              </a:ext>
            </a:extLst>
          </p:cNvPr>
          <p:cNvSpPr/>
          <p:nvPr/>
        </p:nvSpPr>
        <p:spPr>
          <a:xfrm>
            <a:off x="1012645" y="6289238"/>
            <a:ext cx="579108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Lost annually to poor communication.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 11">
            <a:extLst>
              <a:ext uri="{FF2B5EF4-FFF2-40B4-BE49-F238E27FC236}">
                <a16:creationId xmlns:a16="http://schemas.microsoft.com/office/drawing/2014/main" id="{14981342-A0F3-76DA-1760-8590235364C1}"/>
              </a:ext>
            </a:extLst>
          </p:cNvPr>
          <p:cNvSpPr/>
          <p:nvPr/>
        </p:nvSpPr>
        <p:spPr>
          <a:xfrm>
            <a:off x="7599520" y="3493889"/>
            <a:ext cx="6244708" cy="34597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800" b="1" dirty="0">
                <a:solidFill>
                  <a:srgbClr val="0D2458"/>
                </a:solidFill>
                <a:latin typeface="Arial" panose="020B0604020202020204" pitchFamily="34" charset="0"/>
                <a:ea typeface="Inter Black" pitchFamily="34" charset="-122"/>
                <a:cs typeface="Arial" panose="020B0604020202020204" pitchFamily="34" charset="0"/>
              </a:rPr>
              <a:t>Why Fragmentation Kills AI ROI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 12">
            <a:extLst>
              <a:ext uri="{FF2B5EF4-FFF2-40B4-BE49-F238E27FC236}">
                <a16:creationId xmlns:a16="http://schemas.microsoft.com/office/drawing/2014/main" id="{9332E991-2114-D566-B611-C061545A4B9C}"/>
              </a:ext>
            </a:extLst>
          </p:cNvPr>
          <p:cNvSpPr/>
          <p:nvPr/>
        </p:nvSpPr>
        <p:spPr>
          <a:xfrm>
            <a:off x="7599520" y="4123159"/>
            <a:ext cx="6244709" cy="30650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dirty="0">
                <a:solidFill>
                  <a:srgbClr val="0D2458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When email, chat, voice, ticketing, and CRM systems operate in silos, every conversation becomes a dead end. </a:t>
            </a:r>
            <a:br>
              <a:rPr lang="en-US" dirty="0">
                <a:solidFill>
                  <a:srgbClr val="0D2458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</a:br>
            <a:br>
              <a:rPr lang="en-US" dirty="0">
                <a:solidFill>
                  <a:srgbClr val="0D2458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</a:br>
            <a:r>
              <a:rPr lang="en-US" dirty="0">
                <a:solidFill>
                  <a:srgbClr val="0D2458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AI can't act on data it can't see — and it can't see data that's locked in disconnected tools.</a:t>
            </a:r>
          </a:p>
          <a:p>
            <a:pPr marL="0" indent="0" algn="l">
              <a:lnSpc>
                <a:spcPts val="2850"/>
              </a:lnSpc>
              <a:buNone/>
            </a:pPr>
            <a:endParaRPr lang="en-US" dirty="0">
              <a:solidFill>
                <a:srgbClr val="0D2458"/>
              </a:solidFill>
              <a:latin typeface="Arial" panose="020B0604020202020204" pitchFamily="34" charset="0"/>
              <a:ea typeface="Inter" pitchFamily="34" charset="-122"/>
              <a:cs typeface="Arial" panose="020B0604020202020204" pitchFamily="34" charset="0"/>
            </a:endParaRPr>
          </a:p>
          <a:p>
            <a:pPr>
              <a:lnSpc>
                <a:spcPts val="2850"/>
              </a:lnSpc>
            </a:pPr>
            <a:r>
              <a:rPr lang="en-US" dirty="0">
                <a:solidFill>
                  <a:srgbClr val="0D2458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The fix isn't a new AI model. It's connecting the communication layer first.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 13">
            <a:extLst>
              <a:ext uri="{FF2B5EF4-FFF2-40B4-BE49-F238E27FC236}">
                <a16:creationId xmlns:a16="http://schemas.microsoft.com/office/drawing/2014/main" id="{D3D9185E-23DD-6437-D368-6BF934AE9C69}"/>
              </a:ext>
            </a:extLst>
          </p:cNvPr>
          <p:cNvSpPr/>
          <p:nvPr/>
        </p:nvSpPr>
        <p:spPr>
          <a:xfrm>
            <a:off x="7599521" y="5995774"/>
            <a:ext cx="624470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3280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5B81FE-C64A-3325-EE58-FD52F0D504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background with circles and lines&#10;&#10;AI-generated content may be incorrect.">
            <a:extLst>
              <a:ext uri="{FF2B5EF4-FFF2-40B4-BE49-F238E27FC236}">
                <a16:creationId xmlns:a16="http://schemas.microsoft.com/office/drawing/2014/main" id="{3BFC0D02-DECB-3C9C-D92D-9EC9A621DAF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" y="0"/>
            <a:ext cx="14636760" cy="267163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0" name="Shape 1">
            <a:extLst>
              <a:ext uri="{FF2B5EF4-FFF2-40B4-BE49-F238E27FC236}">
                <a16:creationId xmlns:a16="http://schemas.microsoft.com/office/drawing/2014/main" id="{EBA109BD-F922-0E2B-A43A-1ADFB3586FF1}"/>
              </a:ext>
            </a:extLst>
          </p:cNvPr>
          <p:cNvSpPr/>
          <p:nvPr/>
        </p:nvSpPr>
        <p:spPr>
          <a:xfrm>
            <a:off x="710049" y="1468434"/>
            <a:ext cx="1346835" cy="271701"/>
          </a:xfrm>
          <a:prstGeom prst="roundRect">
            <a:avLst>
              <a:gd name="adj" fmla="val 42541"/>
            </a:avLst>
          </a:prstGeom>
          <a:solidFill>
            <a:schemeClr val="bg1"/>
          </a:solidFill>
          <a:ln/>
        </p:spPr>
        <p:txBody>
          <a:bodyPr/>
          <a:lstStyle/>
          <a:p>
            <a:endParaRPr lang="en-US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E44FF80-3BFC-C7AD-E6DC-17A18453982B}"/>
              </a:ext>
            </a:extLst>
          </p:cNvPr>
          <p:cNvSpPr/>
          <p:nvPr/>
        </p:nvSpPr>
        <p:spPr>
          <a:xfrm>
            <a:off x="0" y="2550102"/>
            <a:ext cx="14630400" cy="152666"/>
          </a:xfrm>
          <a:prstGeom prst="rect">
            <a:avLst/>
          </a:prstGeom>
          <a:solidFill>
            <a:srgbClr val="4BACC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8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BFFD7DF-1BA5-3830-B7DA-7F1FFE6E062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33425" y="577338"/>
            <a:ext cx="13427074" cy="123110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sz="3350" b="0" i="0">
                <a:solidFill>
                  <a:srgbClr val="151512"/>
                </a:solidFill>
                <a:latin typeface="DM Sans Medium"/>
                <a:ea typeface="+mj-ea"/>
                <a:cs typeface="DM Sans Medium"/>
              </a:defRPr>
            </a:lvl1pPr>
          </a:lstStyle>
          <a:p>
            <a:pPr algn="l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Modern Communication Stack</a:t>
            </a:r>
            <a:b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Shape 11">
            <a:extLst>
              <a:ext uri="{FF2B5EF4-FFF2-40B4-BE49-F238E27FC236}">
                <a16:creationId xmlns:a16="http://schemas.microsoft.com/office/drawing/2014/main" id="{3B0F868C-282D-D31B-5B4F-565F682D1EAE}"/>
              </a:ext>
            </a:extLst>
          </p:cNvPr>
          <p:cNvSpPr/>
          <p:nvPr/>
        </p:nvSpPr>
        <p:spPr>
          <a:xfrm>
            <a:off x="733425" y="6765909"/>
            <a:ext cx="13163550" cy="847368"/>
          </a:xfrm>
          <a:prstGeom prst="roundRect">
            <a:avLst>
              <a:gd name="adj" fmla="val 22258"/>
            </a:avLst>
          </a:prstGeom>
          <a:solidFill>
            <a:srgbClr val="4BACC6">
              <a:alpha val="16863"/>
            </a:srgbClr>
          </a:solidFill>
          <a:ln>
            <a:solidFill>
              <a:srgbClr val="4BACC6"/>
            </a:solidFill>
          </a:ln>
        </p:spPr>
        <p:txBody>
          <a:bodyPr/>
          <a:lstStyle/>
          <a:p>
            <a:endParaRPr lang="en-US"/>
          </a:p>
        </p:txBody>
      </p:sp>
      <p:pic>
        <p:nvPicPr>
          <p:cNvPr id="24" name="Image 8" descr="preencoded.png">
            <a:extLst>
              <a:ext uri="{FF2B5EF4-FFF2-40B4-BE49-F238E27FC236}">
                <a16:creationId xmlns:a16="http://schemas.microsoft.com/office/drawing/2014/main" id="{04191240-D0F6-BCBA-5BD9-5542A3D41A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2975" y="7084818"/>
            <a:ext cx="261937" cy="209550"/>
          </a:xfrm>
          <a:prstGeom prst="rect">
            <a:avLst/>
          </a:prstGeom>
        </p:spPr>
      </p:pic>
      <p:sp>
        <p:nvSpPr>
          <p:cNvPr id="25" name="Text 12">
            <a:extLst>
              <a:ext uri="{FF2B5EF4-FFF2-40B4-BE49-F238E27FC236}">
                <a16:creationId xmlns:a16="http://schemas.microsoft.com/office/drawing/2014/main" id="{BEA42B95-93BC-7BE1-CF8E-AB05B78D05F2}"/>
              </a:ext>
            </a:extLst>
          </p:cNvPr>
          <p:cNvSpPr/>
          <p:nvPr/>
        </p:nvSpPr>
        <p:spPr>
          <a:xfrm>
            <a:off x="1383467" y="7028383"/>
            <a:ext cx="12272963" cy="3224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Each layer matters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— but the real power comes when they're connected.</a:t>
            </a:r>
          </a:p>
          <a:p>
            <a:pPr marL="0" indent="0" algn="l">
              <a:lnSpc>
                <a:spcPts val="2500"/>
              </a:lnSpc>
              <a:buNone/>
            </a:pPr>
            <a:endParaRPr lang="en-US" b="1" dirty="0">
              <a:solidFill>
                <a:srgbClr val="000000"/>
              </a:solidFill>
              <a:latin typeface="Arial" panose="020B0604020202020204" pitchFamily="34" charset="0"/>
              <a:ea typeface="Inter" pitchFamily="34" charset="-122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57524B1-B5A0-0CEE-C00F-3A9ACF72371F}"/>
              </a:ext>
            </a:extLst>
          </p:cNvPr>
          <p:cNvSpPr txBox="1"/>
          <p:nvPr/>
        </p:nvSpPr>
        <p:spPr>
          <a:xfrm>
            <a:off x="2305878" y="1378370"/>
            <a:ext cx="11350552" cy="816121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algn="l">
              <a:lnSpc>
                <a:spcPts val="2850"/>
              </a:lnSpc>
              <a:buNone/>
              <a:tabLst>
                <a:tab pos="1825625" algn="l"/>
              </a:tabLst>
            </a:pPr>
            <a:r>
              <a:rPr lang="en-US" sz="2200" dirty="0">
                <a:solidFill>
                  <a:schemeClr val="bg1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A connected communication environment isn't just good IT hygiene </a:t>
            </a:r>
            <a:br>
              <a:rPr lang="en-US" sz="2200" dirty="0">
                <a:solidFill>
                  <a:schemeClr val="bg1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</a:br>
            <a:r>
              <a:rPr lang="en-US" sz="2200" dirty="0">
                <a:solidFill>
                  <a:schemeClr val="bg1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— it's the prerequisite for every AI capability that follows.</a:t>
            </a:r>
            <a:endParaRPr lang="en-US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Shape 1">
            <a:extLst>
              <a:ext uri="{FF2B5EF4-FFF2-40B4-BE49-F238E27FC236}">
                <a16:creationId xmlns:a16="http://schemas.microsoft.com/office/drawing/2014/main" id="{AD1CB771-6BAD-092D-D6CB-D23BA7D19BFD}"/>
              </a:ext>
            </a:extLst>
          </p:cNvPr>
          <p:cNvSpPr/>
          <p:nvPr/>
        </p:nvSpPr>
        <p:spPr>
          <a:xfrm>
            <a:off x="710050" y="1468435"/>
            <a:ext cx="1346835" cy="271701"/>
          </a:xfrm>
          <a:prstGeom prst="roundRect">
            <a:avLst>
              <a:gd name="adj" fmla="val 42541"/>
            </a:avLst>
          </a:prstGeom>
          <a:solidFill>
            <a:srgbClr val="4BACC6">
              <a:alpha val="17000"/>
            </a:srgbClr>
          </a:solidFill>
          <a:ln>
            <a:solidFill>
              <a:srgbClr val="4BACC6"/>
            </a:solidFill>
          </a:ln>
        </p:spPr>
        <p:txBody>
          <a:bodyPr/>
          <a:lstStyle/>
          <a:p>
            <a:endParaRPr lang="en-US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 2">
            <a:extLst>
              <a:ext uri="{FF2B5EF4-FFF2-40B4-BE49-F238E27FC236}">
                <a16:creationId xmlns:a16="http://schemas.microsoft.com/office/drawing/2014/main" id="{3E257F1D-351E-1F38-E34D-187C234BD725}"/>
              </a:ext>
            </a:extLst>
          </p:cNvPr>
          <p:cNvSpPr/>
          <p:nvPr/>
        </p:nvSpPr>
        <p:spPr>
          <a:xfrm>
            <a:off x="806252" y="1516536"/>
            <a:ext cx="1154430" cy="1754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350"/>
              </a:lnSpc>
              <a:buNone/>
            </a:pPr>
            <a:r>
              <a:rPr lang="en-US" sz="1000" dirty="0">
                <a:solidFill>
                  <a:srgbClr val="0D2458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BUILDING BLOCKS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0F6062E-597B-B9D4-DC3B-87300BFD3E3B}"/>
              </a:ext>
            </a:extLst>
          </p:cNvPr>
          <p:cNvGrpSpPr/>
          <p:nvPr/>
        </p:nvGrpSpPr>
        <p:grpSpPr>
          <a:xfrm>
            <a:off x="805184" y="2965242"/>
            <a:ext cx="6458663" cy="1317142"/>
            <a:chOff x="806252" y="3250118"/>
            <a:chExt cx="6458663" cy="1317142"/>
          </a:xfrm>
        </p:grpSpPr>
        <p:sp>
          <p:nvSpPr>
            <p:cNvPr id="29" name="Shape 4">
              <a:extLst>
                <a:ext uri="{FF2B5EF4-FFF2-40B4-BE49-F238E27FC236}">
                  <a16:creationId xmlns:a16="http://schemas.microsoft.com/office/drawing/2014/main" id="{96B3FD5A-A95C-B9DD-18DB-C64687003FF5}"/>
                </a:ext>
              </a:extLst>
            </p:cNvPr>
            <p:cNvSpPr/>
            <p:nvPr/>
          </p:nvSpPr>
          <p:spPr>
            <a:xfrm>
              <a:off x="1046995" y="3410614"/>
              <a:ext cx="6217920" cy="160496"/>
            </a:xfrm>
            <a:prstGeom prst="roundRect">
              <a:avLst>
                <a:gd name="adj" fmla="val 90021"/>
              </a:avLst>
            </a:prstGeom>
            <a:solidFill>
              <a:srgbClr val="2157D6"/>
            </a:solidFill>
            <a:ln/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Shape 5">
              <a:extLst>
                <a:ext uri="{FF2B5EF4-FFF2-40B4-BE49-F238E27FC236}">
                  <a16:creationId xmlns:a16="http://schemas.microsoft.com/office/drawing/2014/main" id="{A3EBECE5-208D-9B74-B61A-BB0C77DFC255}"/>
                </a:ext>
              </a:extLst>
            </p:cNvPr>
            <p:cNvSpPr/>
            <p:nvPr/>
          </p:nvSpPr>
          <p:spPr>
            <a:xfrm>
              <a:off x="806252" y="3250118"/>
              <a:ext cx="481489" cy="481489"/>
            </a:xfrm>
            <a:prstGeom prst="roundRect">
              <a:avLst>
                <a:gd name="adj" fmla="val 94955"/>
              </a:avLst>
            </a:prstGeom>
            <a:solidFill>
              <a:srgbClr val="2157D6"/>
            </a:solidFill>
            <a:ln/>
          </p:spPr>
          <p:txBody>
            <a:bodyPr/>
            <a:lstStyle/>
            <a:p>
              <a:endParaRPr lang="en-US"/>
            </a:p>
          </p:txBody>
        </p:sp>
        <p:pic>
          <p:nvPicPr>
            <p:cNvPr id="31" name="Image 0" descr="preencoded.png">
              <a:extLst>
                <a:ext uri="{FF2B5EF4-FFF2-40B4-BE49-F238E27FC236}">
                  <a16:creationId xmlns:a16="http://schemas.microsoft.com/office/drawing/2014/main" id="{36FCF350-FBE4-A1A8-7258-25069327509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26624" y="3370490"/>
              <a:ext cx="240744" cy="240744"/>
            </a:xfrm>
            <a:prstGeom prst="rect">
              <a:avLst/>
            </a:prstGeom>
          </p:spPr>
        </p:pic>
        <p:sp>
          <p:nvSpPr>
            <p:cNvPr id="32" name="Text 6">
              <a:extLst>
                <a:ext uri="{FF2B5EF4-FFF2-40B4-BE49-F238E27FC236}">
                  <a16:creationId xmlns:a16="http://schemas.microsoft.com/office/drawing/2014/main" id="{0A368100-B604-E734-A169-F637D02526FC}"/>
                </a:ext>
              </a:extLst>
            </p:cNvPr>
            <p:cNvSpPr/>
            <p:nvPr/>
          </p:nvSpPr>
          <p:spPr>
            <a:xfrm>
              <a:off x="1423944" y="3797066"/>
              <a:ext cx="3476123" cy="250746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l">
                <a:lnSpc>
                  <a:spcPts val="1950"/>
                </a:lnSpc>
                <a:buNone/>
              </a:pPr>
              <a:r>
                <a:rPr lang="en-US" sz="2400" b="1" dirty="0">
                  <a:solidFill>
                    <a:srgbClr val="0D2458"/>
                  </a:solidFill>
                  <a:latin typeface="Arial" panose="020B0604020202020204" pitchFamily="34" charset="0"/>
                  <a:ea typeface="Inter Black" pitchFamily="34" charset="-122"/>
                  <a:cs typeface="Arial" panose="020B0604020202020204" pitchFamily="34" charset="0"/>
                </a:rPr>
                <a:t>Voice &amp; Contact Center</a:t>
              </a:r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Text 7">
              <a:extLst>
                <a:ext uri="{FF2B5EF4-FFF2-40B4-BE49-F238E27FC236}">
                  <a16:creationId xmlns:a16="http://schemas.microsoft.com/office/drawing/2014/main" id="{D306B024-5C45-2BF9-D471-D4AF6DB48197}"/>
                </a:ext>
              </a:extLst>
            </p:cNvPr>
            <p:cNvSpPr/>
            <p:nvPr/>
          </p:nvSpPr>
          <p:spPr>
            <a:xfrm>
              <a:off x="1423943" y="4128872"/>
              <a:ext cx="5714794" cy="438388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 marL="0" indent="0" algn="l">
                <a:lnSpc>
                  <a:spcPts val="2000"/>
                </a:lnSpc>
                <a:buNone/>
              </a:pPr>
              <a:r>
                <a:rPr lang="en-US" sz="1600" dirty="0">
                  <a:solidFill>
                    <a:srgbClr val="0D2458"/>
                  </a:solidFill>
                  <a:latin typeface="Arial" panose="020B0604020202020204" pitchFamily="34" charset="0"/>
                  <a:ea typeface="Inter" pitchFamily="34" charset="-122"/>
                  <a:cs typeface="Arial" panose="020B0604020202020204" pitchFamily="34" charset="0"/>
                </a:rPr>
                <a:t>Where customer conversations happen. Unified voice platforms give AI access to the highest-value interactions.</a:t>
              </a:r>
              <a:endParaRPr 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4" name="Shape 8">
            <a:extLst>
              <a:ext uri="{FF2B5EF4-FFF2-40B4-BE49-F238E27FC236}">
                <a16:creationId xmlns:a16="http://schemas.microsoft.com/office/drawing/2014/main" id="{17631A4E-4B9C-03C5-6BFE-4A2AC1523CE3}"/>
              </a:ext>
            </a:extLst>
          </p:cNvPr>
          <p:cNvSpPr/>
          <p:nvPr/>
        </p:nvSpPr>
        <p:spPr>
          <a:xfrm>
            <a:off x="7607298" y="3068276"/>
            <a:ext cx="6217920" cy="160496"/>
          </a:xfrm>
          <a:prstGeom prst="roundRect">
            <a:avLst>
              <a:gd name="adj" fmla="val 90021"/>
            </a:avLst>
          </a:prstGeom>
          <a:solidFill>
            <a:srgbClr val="FBC057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5" name="Shape 9">
            <a:extLst>
              <a:ext uri="{FF2B5EF4-FFF2-40B4-BE49-F238E27FC236}">
                <a16:creationId xmlns:a16="http://schemas.microsoft.com/office/drawing/2014/main" id="{8FEEED30-B609-9DBB-808D-837B9C070E15}"/>
              </a:ext>
            </a:extLst>
          </p:cNvPr>
          <p:cNvSpPr/>
          <p:nvPr/>
        </p:nvSpPr>
        <p:spPr>
          <a:xfrm>
            <a:off x="7366554" y="2907780"/>
            <a:ext cx="481489" cy="481489"/>
          </a:xfrm>
          <a:prstGeom prst="roundRect">
            <a:avLst>
              <a:gd name="adj" fmla="val 94955"/>
            </a:avLst>
          </a:prstGeom>
          <a:solidFill>
            <a:srgbClr val="FBC057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36" name="Image 1" descr="preencoded.png">
            <a:extLst>
              <a:ext uri="{FF2B5EF4-FFF2-40B4-BE49-F238E27FC236}">
                <a16:creationId xmlns:a16="http://schemas.microsoft.com/office/drawing/2014/main" id="{0026EB10-60D4-9F9F-F0EA-56E621AB221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486926" y="3028152"/>
            <a:ext cx="240744" cy="240744"/>
          </a:xfrm>
          <a:prstGeom prst="rect">
            <a:avLst/>
          </a:prstGeom>
        </p:spPr>
      </p:pic>
      <p:sp>
        <p:nvSpPr>
          <p:cNvPr id="37" name="Text 10">
            <a:extLst>
              <a:ext uri="{FF2B5EF4-FFF2-40B4-BE49-F238E27FC236}">
                <a16:creationId xmlns:a16="http://schemas.microsoft.com/office/drawing/2014/main" id="{FA5D4D6C-C3BD-02D0-C05C-1062EB5B8BF5}"/>
              </a:ext>
            </a:extLst>
          </p:cNvPr>
          <p:cNvSpPr/>
          <p:nvPr/>
        </p:nvSpPr>
        <p:spPr>
          <a:xfrm>
            <a:off x="7984246" y="3454728"/>
            <a:ext cx="3671306" cy="25074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2400" b="1" dirty="0">
                <a:solidFill>
                  <a:srgbClr val="0D2458"/>
                </a:solidFill>
                <a:latin typeface="Arial" panose="020B0604020202020204" pitchFamily="34" charset="0"/>
                <a:ea typeface="Inter Black" pitchFamily="34" charset="-122"/>
                <a:cs typeface="Arial" panose="020B0604020202020204" pitchFamily="34" charset="0"/>
              </a:rPr>
              <a:t>Messaging &amp; Collaboration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 11">
            <a:extLst>
              <a:ext uri="{FF2B5EF4-FFF2-40B4-BE49-F238E27FC236}">
                <a16:creationId xmlns:a16="http://schemas.microsoft.com/office/drawing/2014/main" id="{AEBB15D2-05D3-80DB-0542-81FA82D2EA2B}"/>
              </a:ext>
            </a:extLst>
          </p:cNvPr>
          <p:cNvSpPr/>
          <p:nvPr/>
        </p:nvSpPr>
        <p:spPr>
          <a:xfrm>
            <a:off x="7984245" y="3786533"/>
            <a:ext cx="5840973" cy="4383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600" dirty="0">
                <a:solidFill>
                  <a:srgbClr val="0D2458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Internal team communication. When chat, video, and file sharing are unified, AI can surface insights across the entire organization.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E1AD3BD-C37B-F1E3-0750-FD7D3685DB61}"/>
              </a:ext>
            </a:extLst>
          </p:cNvPr>
          <p:cNvGrpSpPr/>
          <p:nvPr/>
        </p:nvGrpSpPr>
        <p:grpSpPr>
          <a:xfrm>
            <a:off x="805184" y="4687010"/>
            <a:ext cx="6458663" cy="1317142"/>
            <a:chOff x="806252" y="5032591"/>
            <a:chExt cx="6458663" cy="1317142"/>
          </a:xfrm>
        </p:grpSpPr>
        <p:sp>
          <p:nvSpPr>
            <p:cNvPr id="39" name="Shape 12">
              <a:extLst>
                <a:ext uri="{FF2B5EF4-FFF2-40B4-BE49-F238E27FC236}">
                  <a16:creationId xmlns:a16="http://schemas.microsoft.com/office/drawing/2014/main" id="{12C39B9D-19C8-55BE-A8E6-A88590383E56}"/>
                </a:ext>
              </a:extLst>
            </p:cNvPr>
            <p:cNvSpPr/>
            <p:nvPr/>
          </p:nvSpPr>
          <p:spPr>
            <a:xfrm>
              <a:off x="1046995" y="5193087"/>
              <a:ext cx="6217920" cy="160496"/>
            </a:xfrm>
            <a:prstGeom prst="roundRect">
              <a:avLst>
                <a:gd name="adj" fmla="val 90021"/>
              </a:avLst>
            </a:prstGeom>
            <a:solidFill>
              <a:srgbClr val="0D2458"/>
            </a:solidFill>
            <a:ln/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Shape 13">
              <a:extLst>
                <a:ext uri="{FF2B5EF4-FFF2-40B4-BE49-F238E27FC236}">
                  <a16:creationId xmlns:a16="http://schemas.microsoft.com/office/drawing/2014/main" id="{52D5841B-0907-E63D-D759-7718D7978159}"/>
                </a:ext>
              </a:extLst>
            </p:cNvPr>
            <p:cNvSpPr/>
            <p:nvPr/>
          </p:nvSpPr>
          <p:spPr>
            <a:xfrm>
              <a:off x="806252" y="5032591"/>
              <a:ext cx="481489" cy="481489"/>
            </a:xfrm>
            <a:prstGeom prst="roundRect">
              <a:avLst>
                <a:gd name="adj" fmla="val 94955"/>
              </a:avLst>
            </a:prstGeom>
            <a:solidFill>
              <a:srgbClr val="0D2458"/>
            </a:solidFill>
            <a:ln/>
          </p:spPr>
          <p:txBody>
            <a:bodyPr/>
            <a:lstStyle/>
            <a:p>
              <a:endParaRPr lang="en-US"/>
            </a:p>
          </p:txBody>
        </p:sp>
        <p:pic>
          <p:nvPicPr>
            <p:cNvPr id="41" name="Image 2" descr="preencoded.png">
              <a:extLst>
                <a:ext uri="{FF2B5EF4-FFF2-40B4-BE49-F238E27FC236}">
                  <a16:creationId xmlns:a16="http://schemas.microsoft.com/office/drawing/2014/main" id="{E04340F0-BD33-0B18-2411-7355495BA52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926624" y="5152963"/>
              <a:ext cx="240744" cy="240744"/>
            </a:xfrm>
            <a:prstGeom prst="rect">
              <a:avLst/>
            </a:prstGeom>
          </p:spPr>
        </p:pic>
        <p:sp>
          <p:nvSpPr>
            <p:cNvPr id="42" name="Text 14">
              <a:extLst>
                <a:ext uri="{FF2B5EF4-FFF2-40B4-BE49-F238E27FC236}">
                  <a16:creationId xmlns:a16="http://schemas.microsoft.com/office/drawing/2014/main" id="{74AFAC26-1DD2-758C-27DB-AFEB2B0A034C}"/>
                </a:ext>
              </a:extLst>
            </p:cNvPr>
            <p:cNvSpPr/>
            <p:nvPr/>
          </p:nvSpPr>
          <p:spPr>
            <a:xfrm>
              <a:off x="1423944" y="5579539"/>
              <a:ext cx="3329540" cy="250746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l">
                <a:lnSpc>
                  <a:spcPts val="1950"/>
                </a:lnSpc>
                <a:buNone/>
              </a:pPr>
              <a:r>
                <a:rPr lang="en-US" sz="2400" b="1" dirty="0">
                  <a:solidFill>
                    <a:srgbClr val="0D2458"/>
                  </a:solidFill>
                  <a:latin typeface="Arial" panose="020B0604020202020204" pitchFamily="34" charset="0"/>
                  <a:ea typeface="Inter Black" pitchFamily="34" charset="-122"/>
                  <a:cs typeface="Arial" panose="020B0604020202020204" pitchFamily="34" charset="0"/>
                </a:rPr>
                <a:t>Ticketing &amp; Workflows</a:t>
              </a:r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Text 15">
              <a:extLst>
                <a:ext uri="{FF2B5EF4-FFF2-40B4-BE49-F238E27FC236}">
                  <a16:creationId xmlns:a16="http://schemas.microsoft.com/office/drawing/2014/main" id="{E051FEC0-08D7-0EC8-C8A2-003A6916DE9C}"/>
                </a:ext>
              </a:extLst>
            </p:cNvPr>
            <p:cNvSpPr/>
            <p:nvPr/>
          </p:nvSpPr>
          <p:spPr>
            <a:xfrm>
              <a:off x="1423943" y="5911345"/>
              <a:ext cx="5714794" cy="438388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 marL="0" indent="0" algn="l">
                <a:lnSpc>
                  <a:spcPts val="2000"/>
                </a:lnSpc>
                <a:buNone/>
              </a:pPr>
              <a:r>
                <a:rPr lang="en-US" sz="1600" dirty="0">
                  <a:solidFill>
                    <a:srgbClr val="0D2458"/>
                  </a:solidFill>
                  <a:latin typeface="Arial" panose="020B0604020202020204" pitchFamily="34" charset="0"/>
                  <a:ea typeface="Inter" pitchFamily="34" charset="-122"/>
                  <a:cs typeface="Arial" panose="020B0604020202020204" pitchFamily="34" charset="0"/>
                </a:rPr>
                <a:t>Where requests become actions. Connected ticketing systems let AI route, resolve, and escalate without human handoffs.</a:t>
              </a:r>
              <a:endParaRPr 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4" name="Shape 16">
            <a:extLst>
              <a:ext uri="{FF2B5EF4-FFF2-40B4-BE49-F238E27FC236}">
                <a16:creationId xmlns:a16="http://schemas.microsoft.com/office/drawing/2014/main" id="{12F1C922-897B-0E5A-A8A0-0D984C787B7A}"/>
              </a:ext>
            </a:extLst>
          </p:cNvPr>
          <p:cNvSpPr/>
          <p:nvPr/>
        </p:nvSpPr>
        <p:spPr>
          <a:xfrm>
            <a:off x="7607298" y="4850749"/>
            <a:ext cx="6217920" cy="160496"/>
          </a:xfrm>
          <a:prstGeom prst="roundRect">
            <a:avLst>
              <a:gd name="adj" fmla="val 90021"/>
            </a:avLst>
          </a:prstGeom>
          <a:solidFill>
            <a:srgbClr val="59BD8A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45" name="Shape 17">
            <a:extLst>
              <a:ext uri="{FF2B5EF4-FFF2-40B4-BE49-F238E27FC236}">
                <a16:creationId xmlns:a16="http://schemas.microsoft.com/office/drawing/2014/main" id="{24432243-EB26-7968-F8AF-422D7C55B94A}"/>
              </a:ext>
            </a:extLst>
          </p:cNvPr>
          <p:cNvSpPr/>
          <p:nvPr/>
        </p:nvSpPr>
        <p:spPr>
          <a:xfrm>
            <a:off x="7366554" y="4690253"/>
            <a:ext cx="481489" cy="481489"/>
          </a:xfrm>
          <a:prstGeom prst="roundRect">
            <a:avLst>
              <a:gd name="adj" fmla="val 94955"/>
            </a:avLst>
          </a:prstGeom>
          <a:solidFill>
            <a:srgbClr val="59BD8A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46" name="Image 3" descr="preencoded.png">
            <a:extLst>
              <a:ext uri="{FF2B5EF4-FFF2-40B4-BE49-F238E27FC236}">
                <a16:creationId xmlns:a16="http://schemas.microsoft.com/office/drawing/2014/main" id="{596C55C8-F701-4947-8154-58A9BE8D7FE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486926" y="4810625"/>
            <a:ext cx="240744" cy="240744"/>
          </a:xfrm>
          <a:prstGeom prst="rect">
            <a:avLst/>
          </a:prstGeom>
        </p:spPr>
      </p:pic>
      <p:sp>
        <p:nvSpPr>
          <p:cNvPr id="47" name="Text 18">
            <a:extLst>
              <a:ext uri="{FF2B5EF4-FFF2-40B4-BE49-F238E27FC236}">
                <a16:creationId xmlns:a16="http://schemas.microsoft.com/office/drawing/2014/main" id="{9E2B103A-8427-E7F7-2C2F-70DB24E65160}"/>
              </a:ext>
            </a:extLst>
          </p:cNvPr>
          <p:cNvSpPr/>
          <p:nvPr/>
        </p:nvSpPr>
        <p:spPr>
          <a:xfrm>
            <a:off x="7984246" y="5237201"/>
            <a:ext cx="3190978" cy="25074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2400" b="1" dirty="0">
                <a:solidFill>
                  <a:srgbClr val="0D2458"/>
                </a:solidFill>
                <a:latin typeface="Arial" panose="020B0604020202020204" pitchFamily="34" charset="0"/>
                <a:ea typeface="Inter Black" pitchFamily="34" charset="-122"/>
                <a:cs typeface="Arial" panose="020B0604020202020204" pitchFamily="34" charset="0"/>
              </a:rPr>
              <a:t>CRM &amp; Data Systems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 19">
            <a:extLst>
              <a:ext uri="{FF2B5EF4-FFF2-40B4-BE49-F238E27FC236}">
                <a16:creationId xmlns:a16="http://schemas.microsoft.com/office/drawing/2014/main" id="{F2A88CE8-7734-36D4-6B94-76487749C194}"/>
              </a:ext>
            </a:extLst>
          </p:cNvPr>
          <p:cNvSpPr/>
          <p:nvPr/>
        </p:nvSpPr>
        <p:spPr>
          <a:xfrm>
            <a:off x="7984245" y="5569006"/>
            <a:ext cx="5714927" cy="4383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600">
                <a:solidFill>
                  <a:srgbClr val="0D2458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The record of every customer relationship. When CRM connects to communication tools, AI has the full context it needs to act.</a:t>
            </a:r>
            <a:endParaRPr 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22051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295CF6-E812-B9FE-03C2-4587F438AF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background with circles and lines&#10;&#10;AI-generated content may be incorrect.">
            <a:extLst>
              <a:ext uri="{FF2B5EF4-FFF2-40B4-BE49-F238E27FC236}">
                <a16:creationId xmlns:a16="http://schemas.microsoft.com/office/drawing/2014/main" id="{F018B7DA-70F2-D35A-40C9-1324EA6DFAA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" y="0"/>
            <a:ext cx="14636760" cy="267163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36BA582-342C-E9A2-D6A7-D3DEB4B3B0C3}"/>
              </a:ext>
            </a:extLst>
          </p:cNvPr>
          <p:cNvSpPr/>
          <p:nvPr/>
        </p:nvSpPr>
        <p:spPr>
          <a:xfrm>
            <a:off x="0" y="2550102"/>
            <a:ext cx="14630400" cy="152666"/>
          </a:xfrm>
          <a:prstGeom prst="rect">
            <a:avLst/>
          </a:prstGeom>
          <a:solidFill>
            <a:srgbClr val="4BACC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8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98F457A-6DD0-2619-3047-AE3FF90F56D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33425" y="515752"/>
            <a:ext cx="13427074" cy="1846659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sz="3350" b="0" i="0">
                <a:solidFill>
                  <a:srgbClr val="151512"/>
                </a:solidFill>
                <a:latin typeface="DM Sans Medium"/>
                <a:ea typeface="+mj-ea"/>
                <a:cs typeface="DM Sans Medium"/>
              </a:defRPr>
            </a:lvl1pPr>
          </a:lstStyle>
          <a:p>
            <a:pPr algn="l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Choosing the Right Communication Platform</a:t>
            </a:r>
            <a:b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0A98FD9-8B91-7BEE-968F-7D68730D7E3A}"/>
              </a:ext>
            </a:extLst>
          </p:cNvPr>
          <p:cNvSpPr txBox="1"/>
          <p:nvPr/>
        </p:nvSpPr>
        <p:spPr>
          <a:xfrm>
            <a:off x="733424" y="1395955"/>
            <a:ext cx="13163551" cy="807337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algn="l">
              <a:lnSpc>
                <a:spcPts val="2850"/>
              </a:lnSpc>
              <a:buNone/>
              <a:tabLst>
                <a:tab pos="1825625" algn="l"/>
              </a:tabLst>
            </a:pPr>
            <a:r>
              <a:rPr lang="en-US" sz="2200" dirty="0">
                <a:solidFill>
                  <a:schemeClr val="bg1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Not all communication platforms are built for AI. The right platform doesn't just connect your teams </a:t>
            </a:r>
            <a:br>
              <a:rPr lang="en-US" sz="2200" dirty="0">
                <a:solidFill>
                  <a:schemeClr val="bg1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</a:br>
            <a:r>
              <a:rPr lang="en-US" sz="2200" dirty="0">
                <a:solidFill>
                  <a:schemeClr val="bg1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— it becomes the data layer your AI strategy runs on.</a:t>
            </a:r>
          </a:p>
        </p:txBody>
      </p:sp>
      <p:sp>
        <p:nvSpPr>
          <p:cNvPr id="3" name="Text 4">
            <a:extLst>
              <a:ext uri="{FF2B5EF4-FFF2-40B4-BE49-F238E27FC236}">
                <a16:creationId xmlns:a16="http://schemas.microsoft.com/office/drawing/2014/main" id="{5646307F-B93F-6462-D1DF-BA19D6BEB3A1}"/>
              </a:ext>
            </a:extLst>
          </p:cNvPr>
          <p:cNvSpPr/>
          <p:nvPr/>
        </p:nvSpPr>
        <p:spPr>
          <a:xfrm>
            <a:off x="872271" y="2923709"/>
            <a:ext cx="6829791" cy="5210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sz="2800" b="1" i="1" dirty="0">
                <a:solidFill>
                  <a:srgbClr val="2157D6"/>
                </a:solidFill>
                <a:latin typeface="Arial" panose="020B0604020202020204" pitchFamily="34" charset="0"/>
                <a:ea typeface="Inter Black" pitchFamily="34" charset="-122"/>
                <a:cs typeface="Arial" panose="020B0604020202020204" pitchFamily="34" charset="0"/>
              </a:rPr>
              <a:t>What to Evaluate</a:t>
            </a:r>
            <a:endParaRPr lang="en-US" sz="2800" i="1" dirty="0">
              <a:solidFill>
                <a:srgbClr val="2157D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hape 5">
            <a:extLst>
              <a:ext uri="{FF2B5EF4-FFF2-40B4-BE49-F238E27FC236}">
                <a16:creationId xmlns:a16="http://schemas.microsoft.com/office/drawing/2014/main" id="{F32C5AEF-B311-076D-5F9D-A5A0FF932EE0}"/>
              </a:ext>
            </a:extLst>
          </p:cNvPr>
          <p:cNvSpPr/>
          <p:nvPr/>
        </p:nvSpPr>
        <p:spPr>
          <a:xfrm>
            <a:off x="872271" y="3629758"/>
            <a:ext cx="6829791" cy="1006435"/>
          </a:xfrm>
          <a:prstGeom prst="roundRect">
            <a:avLst>
              <a:gd name="adj" fmla="val 7268"/>
            </a:avLst>
          </a:prstGeom>
          <a:solidFill>
            <a:srgbClr val="FFFFFF"/>
          </a:solidFill>
          <a:ln w="15240">
            <a:solidFill>
              <a:srgbClr val="2157D6"/>
            </a:solidFill>
            <a:prstDash val="solid"/>
          </a:ln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hape 6">
            <a:extLst>
              <a:ext uri="{FF2B5EF4-FFF2-40B4-BE49-F238E27FC236}">
                <a16:creationId xmlns:a16="http://schemas.microsoft.com/office/drawing/2014/main" id="{30B8A9FD-333D-4139-BEAB-703B0A8BC1D0}"/>
              </a:ext>
            </a:extLst>
          </p:cNvPr>
          <p:cNvSpPr/>
          <p:nvPr/>
        </p:nvSpPr>
        <p:spPr>
          <a:xfrm>
            <a:off x="857031" y="3629758"/>
            <a:ext cx="60960" cy="1006435"/>
          </a:xfrm>
          <a:prstGeom prst="roundRect">
            <a:avLst>
              <a:gd name="adj" fmla="val 211754"/>
            </a:avLst>
          </a:prstGeom>
          <a:solidFill>
            <a:srgbClr val="2157D6"/>
          </a:solidFill>
          <a:ln/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7">
            <a:extLst>
              <a:ext uri="{FF2B5EF4-FFF2-40B4-BE49-F238E27FC236}">
                <a16:creationId xmlns:a16="http://schemas.microsoft.com/office/drawing/2014/main" id="{E927DBF2-A24D-99E0-BC0A-2869375A04EE}"/>
              </a:ext>
            </a:extLst>
          </p:cNvPr>
          <p:cNvSpPr/>
          <p:nvPr/>
        </p:nvSpPr>
        <p:spPr>
          <a:xfrm>
            <a:off x="1076582" y="3788349"/>
            <a:ext cx="2212777" cy="2240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50"/>
              </a:lnSpc>
              <a:buNone/>
            </a:pPr>
            <a:r>
              <a:rPr lang="en-US" sz="2000" b="1" dirty="0">
                <a:solidFill>
                  <a:srgbClr val="0D2458"/>
                </a:solidFill>
                <a:latin typeface="Arial" panose="020B0604020202020204" pitchFamily="34" charset="0"/>
                <a:ea typeface="Inter Black" pitchFamily="34" charset="-122"/>
                <a:cs typeface="Arial" panose="020B0604020202020204" pitchFamily="34" charset="0"/>
              </a:rPr>
              <a:t>Openness &amp; Integrations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8">
            <a:extLst>
              <a:ext uri="{FF2B5EF4-FFF2-40B4-BE49-F238E27FC236}">
                <a16:creationId xmlns:a16="http://schemas.microsoft.com/office/drawing/2014/main" id="{308939A2-4E98-484B-4515-42B1D46ED7EF}"/>
              </a:ext>
            </a:extLst>
          </p:cNvPr>
          <p:cNvSpPr/>
          <p:nvPr/>
        </p:nvSpPr>
        <p:spPr>
          <a:xfrm>
            <a:off x="1076581" y="4052860"/>
            <a:ext cx="6513921" cy="3745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600" dirty="0">
                <a:solidFill>
                  <a:srgbClr val="0D2458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Does it connect to your CRM, ticketing, and data systems via open APIs?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9">
            <a:extLst>
              <a:ext uri="{FF2B5EF4-FFF2-40B4-BE49-F238E27FC236}">
                <a16:creationId xmlns:a16="http://schemas.microsoft.com/office/drawing/2014/main" id="{16EC8F38-DC78-300A-5EFB-2FB45F9C6019}"/>
              </a:ext>
            </a:extLst>
          </p:cNvPr>
          <p:cNvSpPr/>
          <p:nvPr/>
        </p:nvSpPr>
        <p:spPr>
          <a:xfrm>
            <a:off x="872271" y="4726800"/>
            <a:ext cx="6829791" cy="1006435"/>
          </a:xfrm>
          <a:prstGeom prst="roundRect">
            <a:avLst>
              <a:gd name="adj" fmla="val 7268"/>
            </a:avLst>
          </a:prstGeom>
          <a:solidFill>
            <a:srgbClr val="FFFFFF"/>
          </a:solidFill>
          <a:ln w="15240">
            <a:solidFill>
              <a:srgbClr val="FBC057"/>
            </a:solidFill>
            <a:prstDash val="solid"/>
          </a:ln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hape 10">
            <a:extLst>
              <a:ext uri="{FF2B5EF4-FFF2-40B4-BE49-F238E27FC236}">
                <a16:creationId xmlns:a16="http://schemas.microsoft.com/office/drawing/2014/main" id="{AD3E9FEB-867D-2FE8-C2D4-3EAF5C225690}"/>
              </a:ext>
            </a:extLst>
          </p:cNvPr>
          <p:cNvSpPr/>
          <p:nvPr/>
        </p:nvSpPr>
        <p:spPr>
          <a:xfrm>
            <a:off x="857031" y="4726800"/>
            <a:ext cx="60960" cy="1006435"/>
          </a:xfrm>
          <a:prstGeom prst="roundRect">
            <a:avLst>
              <a:gd name="adj" fmla="val 211754"/>
            </a:avLst>
          </a:prstGeom>
          <a:solidFill>
            <a:srgbClr val="FBC057"/>
          </a:solidFill>
          <a:ln/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1">
            <a:extLst>
              <a:ext uri="{FF2B5EF4-FFF2-40B4-BE49-F238E27FC236}">
                <a16:creationId xmlns:a16="http://schemas.microsoft.com/office/drawing/2014/main" id="{A511F4EE-6488-9931-5A80-BC5049C74972}"/>
              </a:ext>
            </a:extLst>
          </p:cNvPr>
          <p:cNvSpPr/>
          <p:nvPr/>
        </p:nvSpPr>
        <p:spPr>
          <a:xfrm>
            <a:off x="1076582" y="4885391"/>
            <a:ext cx="1792843" cy="2240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50"/>
              </a:lnSpc>
              <a:buNone/>
            </a:pPr>
            <a:r>
              <a:rPr lang="en-US" sz="2000" b="1" dirty="0">
                <a:solidFill>
                  <a:srgbClr val="0D2458"/>
                </a:solidFill>
                <a:latin typeface="Arial" panose="020B0604020202020204" pitchFamily="34" charset="0"/>
                <a:ea typeface="Inter Black" pitchFamily="34" charset="-122"/>
                <a:cs typeface="Arial" panose="020B0604020202020204" pitchFamily="34" charset="0"/>
              </a:rPr>
              <a:t>Data Accessibility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2">
            <a:extLst>
              <a:ext uri="{FF2B5EF4-FFF2-40B4-BE49-F238E27FC236}">
                <a16:creationId xmlns:a16="http://schemas.microsoft.com/office/drawing/2014/main" id="{68A14182-6751-859E-B650-369F667C46E7}"/>
              </a:ext>
            </a:extLst>
          </p:cNvPr>
          <p:cNvSpPr/>
          <p:nvPr/>
        </p:nvSpPr>
        <p:spPr>
          <a:xfrm>
            <a:off x="1076581" y="5149902"/>
            <a:ext cx="6513921" cy="3745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600">
                <a:solidFill>
                  <a:srgbClr val="0D2458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Can you access conversation data, transcripts, and interaction history for AI training?</a:t>
            </a:r>
            <a:endParaRPr 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Shape 13">
            <a:extLst>
              <a:ext uri="{FF2B5EF4-FFF2-40B4-BE49-F238E27FC236}">
                <a16:creationId xmlns:a16="http://schemas.microsoft.com/office/drawing/2014/main" id="{EF602F67-1D3D-5AD7-6A43-6935B9498311}"/>
              </a:ext>
            </a:extLst>
          </p:cNvPr>
          <p:cNvSpPr/>
          <p:nvPr/>
        </p:nvSpPr>
        <p:spPr>
          <a:xfrm>
            <a:off x="872271" y="5823842"/>
            <a:ext cx="6829791" cy="1006435"/>
          </a:xfrm>
          <a:prstGeom prst="roundRect">
            <a:avLst>
              <a:gd name="adj" fmla="val 7268"/>
            </a:avLst>
          </a:prstGeom>
          <a:solidFill>
            <a:srgbClr val="FFFFFF"/>
          </a:solidFill>
          <a:ln w="15240">
            <a:solidFill>
              <a:srgbClr val="0D2458"/>
            </a:solidFill>
            <a:prstDash val="solid"/>
          </a:ln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hape 14">
            <a:extLst>
              <a:ext uri="{FF2B5EF4-FFF2-40B4-BE49-F238E27FC236}">
                <a16:creationId xmlns:a16="http://schemas.microsoft.com/office/drawing/2014/main" id="{412EE345-9C7D-70F9-2C6B-E573F61DAD8C}"/>
              </a:ext>
            </a:extLst>
          </p:cNvPr>
          <p:cNvSpPr/>
          <p:nvPr/>
        </p:nvSpPr>
        <p:spPr>
          <a:xfrm>
            <a:off x="857031" y="5823842"/>
            <a:ext cx="60960" cy="1006435"/>
          </a:xfrm>
          <a:prstGeom prst="roundRect">
            <a:avLst>
              <a:gd name="adj" fmla="val 211754"/>
            </a:avLst>
          </a:prstGeom>
          <a:solidFill>
            <a:srgbClr val="0D2458"/>
          </a:solidFill>
          <a:ln/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15">
            <a:extLst>
              <a:ext uri="{FF2B5EF4-FFF2-40B4-BE49-F238E27FC236}">
                <a16:creationId xmlns:a16="http://schemas.microsoft.com/office/drawing/2014/main" id="{9F8F0426-9243-06EC-8BCE-64D6E766D97D}"/>
              </a:ext>
            </a:extLst>
          </p:cNvPr>
          <p:cNvSpPr/>
          <p:nvPr/>
        </p:nvSpPr>
        <p:spPr>
          <a:xfrm>
            <a:off x="1076582" y="5982433"/>
            <a:ext cx="1982272" cy="2240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50"/>
              </a:lnSpc>
              <a:buNone/>
            </a:pPr>
            <a:r>
              <a:rPr lang="en-US" sz="2000" b="1" dirty="0">
                <a:solidFill>
                  <a:srgbClr val="0D2458"/>
                </a:solidFill>
                <a:latin typeface="Arial" panose="020B0604020202020204" pitchFamily="34" charset="0"/>
                <a:ea typeface="Inter Black" pitchFamily="34" charset="-122"/>
                <a:cs typeface="Arial" panose="020B0604020202020204" pitchFamily="34" charset="0"/>
              </a:rPr>
              <a:t>AI-Native Capabilities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 16">
            <a:extLst>
              <a:ext uri="{FF2B5EF4-FFF2-40B4-BE49-F238E27FC236}">
                <a16:creationId xmlns:a16="http://schemas.microsoft.com/office/drawing/2014/main" id="{A800BC72-108C-6D4C-83D1-647569F28E60}"/>
              </a:ext>
            </a:extLst>
          </p:cNvPr>
          <p:cNvSpPr/>
          <p:nvPr/>
        </p:nvSpPr>
        <p:spPr>
          <a:xfrm>
            <a:off x="1076581" y="6246944"/>
            <a:ext cx="6513921" cy="3745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600">
                <a:solidFill>
                  <a:srgbClr val="0D2458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Does the platform have built-in AI features — or is AI an afterthought?</a:t>
            </a:r>
            <a:endParaRPr 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Shape 17">
            <a:extLst>
              <a:ext uri="{FF2B5EF4-FFF2-40B4-BE49-F238E27FC236}">
                <a16:creationId xmlns:a16="http://schemas.microsoft.com/office/drawing/2014/main" id="{CE9ABAC5-39FD-C180-910E-E56B4DB920BB}"/>
              </a:ext>
            </a:extLst>
          </p:cNvPr>
          <p:cNvSpPr/>
          <p:nvPr/>
        </p:nvSpPr>
        <p:spPr>
          <a:xfrm>
            <a:off x="872271" y="6920883"/>
            <a:ext cx="6829791" cy="819150"/>
          </a:xfrm>
          <a:prstGeom prst="roundRect">
            <a:avLst>
              <a:gd name="adj" fmla="val 8930"/>
            </a:avLst>
          </a:prstGeom>
          <a:solidFill>
            <a:srgbClr val="FFFFFF"/>
          </a:solidFill>
          <a:ln w="15240">
            <a:solidFill>
              <a:srgbClr val="59BD8A"/>
            </a:solidFill>
            <a:prstDash val="solid"/>
          </a:ln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Shape 18">
            <a:extLst>
              <a:ext uri="{FF2B5EF4-FFF2-40B4-BE49-F238E27FC236}">
                <a16:creationId xmlns:a16="http://schemas.microsoft.com/office/drawing/2014/main" id="{8F0F9BF9-201E-A2BC-9F14-96AB551C0F0B}"/>
              </a:ext>
            </a:extLst>
          </p:cNvPr>
          <p:cNvSpPr/>
          <p:nvPr/>
        </p:nvSpPr>
        <p:spPr>
          <a:xfrm>
            <a:off x="857031" y="6920883"/>
            <a:ext cx="60960" cy="819150"/>
          </a:xfrm>
          <a:prstGeom prst="roundRect">
            <a:avLst>
              <a:gd name="adj" fmla="val 211754"/>
            </a:avLst>
          </a:prstGeom>
          <a:solidFill>
            <a:srgbClr val="59BD8A"/>
          </a:solidFill>
          <a:ln/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19">
            <a:extLst>
              <a:ext uri="{FF2B5EF4-FFF2-40B4-BE49-F238E27FC236}">
                <a16:creationId xmlns:a16="http://schemas.microsoft.com/office/drawing/2014/main" id="{621DC02F-8999-84D9-9D5F-DCA47951B7DC}"/>
              </a:ext>
            </a:extLst>
          </p:cNvPr>
          <p:cNvSpPr/>
          <p:nvPr/>
        </p:nvSpPr>
        <p:spPr>
          <a:xfrm>
            <a:off x="1076582" y="7079475"/>
            <a:ext cx="1792843" cy="2240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50"/>
              </a:lnSpc>
              <a:buNone/>
            </a:pPr>
            <a:r>
              <a:rPr lang="en-US" sz="2000" b="1" dirty="0">
                <a:solidFill>
                  <a:srgbClr val="0D2458"/>
                </a:solidFill>
                <a:latin typeface="Arial" panose="020B0604020202020204" pitchFamily="34" charset="0"/>
                <a:ea typeface="Inter Black" pitchFamily="34" charset="-122"/>
                <a:cs typeface="Arial" panose="020B0604020202020204" pitchFamily="34" charset="0"/>
              </a:rPr>
              <a:t>Scalability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 20">
            <a:extLst>
              <a:ext uri="{FF2B5EF4-FFF2-40B4-BE49-F238E27FC236}">
                <a16:creationId xmlns:a16="http://schemas.microsoft.com/office/drawing/2014/main" id="{534FE8D1-BAF1-5BEB-9979-CA9F6E5E4F61}"/>
              </a:ext>
            </a:extLst>
          </p:cNvPr>
          <p:cNvSpPr/>
          <p:nvPr/>
        </p:nvSpPr>
        <p:spPr>
          <a:xfrm>
            <a:off x="1076581" y="7343986"/>
            <a:ext cx="6513921" cy="18728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sz="1600">
                <a:solidFill>
                  <a:srgbClr val="0D2458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Can it grow with your organization without creating new silos?</a:t>
            </a:r>
            <a:endParaRPr 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 21">
            <a:extLst>
              <a:ext uri="{FF2B5EF4-FFF2-40B4-BE49-F238E27FC236}">
                <a16:creationId xmlns:a16="http://schemas.microsoft.com/office/drawing/2014/main" id="{58725505-5F10-3105-1C56-699B7AE09528}"/>
              </a:ext>
            </a:extLst>
          </p:cNvPr>
          <p:cNvSpPr/>
          <p:nvPr/>
        </p:nvSpPr>
        <p:spPr>
          <a:xfrm>
            <a:off x="8448896" y="2923709"/>
            <a:ext cx="5134100" cy="4292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buNone/>
            </a:pPr>
            <a:r>
              <a:rPr lang="en-US" sz="2800" b="1" i="1" dirty="0">
                <a:solidFill>
                  <a:srgbClr val="2157D6"/>
                </a:solidFill>
                <a:latin typeface="Arial" panose="020B0604020202020204" pitchFamily="34" charset="0"/>
                <a:ea typeface="Inter Black" pitchFamily="34" charset="-122"/>
                <a:cs typeface="Arial" panose="020B0604020202020204" pitchFamily="34" charset="0"/>
              </a:rPr>
              <a:t>Red Flags to Watch For</a:t>
            </a:r>
            <a:endParaRPr lang="en-US" sz="2800" i="1" dirty="0">
              <a:solidFill>
                <a:srgbClr val="2157D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57F19E14-A02C-1BC3-69BA-0B55F8AFFB41}"/>
              </a:ext>
            </a:extLst>
          </p:cNvPr>
          <p:cNvGrpSpPr/>
          <p:nvPr/>
        </p:nvGrpSpPr>
        <p:grpSpPr>
          <a:xfrm>
            <a:off x="8502712" y="3604034"/>
            <a:ext cx="5394262" cy="404234"/>
            <a:chOff x="8502712" y="3636694"/>
            <a:chExt cx="5394262" cy="404234"/>
          </a:xfrm>
        </p:grpSpPr>
        <p:pic>
          <p:nvPicPr>
            <p:cNvPr id="49" name="Image 0" descr="preencoded.png">
              <a:extLst>
                <a:ext uri="{FF2B5EF4-FFF2-40B4-BE49-F238E27FC236}">
                  <a16:creationId xmlns:a16="http://schemas.microsoft.com/office/drawing/2014/main" id="{8FFFE727-7103-6AA1-BE9B-B80BA163754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8502712" y="3731298"/>
              <a:ext cx="215027" cy="215027"/>
            </a:xfrm>
            <a:prstGeom prst="rect">
              <a:avLst/>
            </a:prstGeom>
          </p:spPr>
        </p:pic>
        <p:sp>
          <p:nvSpPr>
            <p:cNvPr id="51" name="Text 22">
              <a:extLst>
                <a:ext uri="{FF2B5EF4-FFF2-40B4-BE49-F238E27FC236}">
                  <a16:creationId xmlns:a16="http://schemas.microsoft.com/office/drawing/2014/main" id="{15F408EA-054C-AB63-F5D2-65D9ABE97DDE}"/>
                </a:ext>
              </a:extLst>
            </p:cNvPr>
            <p:cNvSpPr/>
            <p:nvPr/>
          </p:nvSpPr>
          <p:spPr>
            <a:xfrm>
              <a:off x="8914905" y="3636694"/>
              <a:ext cx="4982069" cy="404234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ctr"/>
            <a:lstStyle/>
            <a:p>
              <a:pPr marL="0" indent="0" algn="l">
                <a:buNone/>
              </a:pPr>
              <a:r>
                <a:rPr lang="en-US" sz="1600" dirty="0">
                  <a:solidFill>
                    <a:srgbClr val="0D2458"/>
                  </a:solidFill>
                  <a:latin typeface="Arial" panose="020B0604020202020204" pitchFamily="34" charset="0"/>
                  <a:ea typeface="Inter" pitchFamily="34" charset="-122"/>
                  <a:cs typeface="Arial" panose="020B0604020202020204" pitchFamily="34" charset="0"/>
                </a:rPr>
                <a:t>Closed ecosystems that block third-party integrations</a:t>
              </a:r>
              <a:endParaRPr 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1BAE978E-FC61-7B3D-EFCC-CAAFF4314641}"/>
              </a:ext>
            </a:extLst>
          </p:cNvPr>
          <p:cNvGrpSpPr/>
          <p:nvPr/>
        </p:nvGrpSpPr>
        <p:grpSpPr>
          <a:xfrm>
            <a:off x="8502712" y="4282556"/>
            <a:ext cx="5394262" cy="404234"/>
            <a:chOff x="8502712" y="4255343"/>
            <a:chExt cx="5394262" cy="404234"/>
          </a:xfrm>
        </p:grpSpPr>
        <p:pic>
          <p:nvPicPr>
            <p:cNvPr id="52" name="Image 1" descr="preencoded.png">
              <a:extLst>
                <a:ext uri="{FF2B5EF4-FFF2-40B4-BE49-F238E27FC236}">
                  <a16:creationId xmlns:a16="http://schemas.microsoft.com/office/drawing/2014/main" id="{934E73E7-2C21-785A-244F-F8F72967E63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8502712" y="4349947"/>
              <a:ext cx="215027" cy="215027"/>
            </a:xfrm>
            <a:prstGeom prst="rect">
              <a:avLst/>
            </a:prstGeom>
          </p:spPr>
        </p:pic>
        <p:sp>
          <p:nvSpPr>
            <p:cNvPr id="53" name="Text 23">
              <a:extLst>
                <a:ext uri="{FF2B5EF4-FFF2-40B4-BE49-F238E27FC236}">
                  <a16:creationId xmlns:a16="http://schemas.microsoft.com/office/drawing/2014/main" id="{C83CDEBC-594B-2736-204A-3AC18FF0C774}"/>
                </a:ext>
              </a:extLst>
            </p:cNvPr>
            <p:cNvSpPr/>
            <p:nvPr/>
          </p:nvSpPr>
          <p:spPr>
            <a:xfrm>
              <a:off x="8914905" y="4255343"/>
              <a:ext cx="4982069" cy="404234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ctr"/>
            <a:lstStyle/>
            <a:p>
              <a:pPr marL="0" indent="0" algn="l">
                <a:buNone/>
              </a:pPr>
              <a:r>
                <a:rPr lang="en-US" sz="1600" dirty="0">
                  <a:solidFill>
                    <a:srgbClr val="0D2458"/>
                  </a:solidFill>
                  <a:latin typeface="Arial" panose="020B0604020202020204" pitchFamily="34" charset="0"/>
                  <a:ea typeface="Inter" pitchFamily="34" charset="-122"/>
                  <a:cs typeface="Arial" panose="020B0604020202020204" pitchFamily="34" charset="0"/>
                </a:rPr>
                <a:t>Data locked in proprietary formats you can't export</a:t>
              </a:r>
              <a:endParaRPr 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8A140869-093C-DA31-F3C8-E6DE9913FE04}"/>
              </a:ext>
            </a:extLst>
          </p:cNvPr>
          <p:cNvGrpSpPr/>
          <p:nvPr/>
        </p:nvGrpSpPr>
        <p:grpSpPr>
          <a:xfrm>
            <a:off x="8502712" y="4961078"/>
            <a:ext cx="5394262" cy="404234"/>
            <a:chOff x="8502712" y="4873991"/>
            <a:chExt cx="5394262" cy="404234"/>
          </a:xfrm>
        </p:grpSpPr>
        <p:pic>
          <p:nvPicPr>
            <p:cNvPr id="54" name="Image 2" descr="preencoded.png">
              <a:extLst>
                <a:ext uri="{FF2B5EF4-FFF2-40B4-BE49-F238E27FC236}">
                  <a16:creationId xmlns:a16="http://schemas.microsoft.com/office/drawing/2014/main" id="{C31B5FC8-4096-B4EF-FD14-9E18B8700A8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8502712" y="4968595"/>
              <a:ext cx="215027" cy="215027"/>
            </a:xfrm>
            <a:prstGeom prst="rect">
              <a:avLst/>
            </a:prstGeom>
          </p:spPr>
        </p:pic>
        <p:sp>
          <p:nvSpPr>
            <p:cNvPr id="55" name="Text 24">
              <a:extLst>
                <a:ext uri="{FF2B5EF4-FFF2-40B4-BE49-F238E27FC236}">
                  <a16:creationId xmlns:a16="http://schemas.microsoft.com/office/drawing/2014/main" id="{14968A54-D1DD-CFE4-E2E1-7D18ECA29180}"/>
                </a:ext>
              </a:extLst>
            </p:cNvPr>
            <p:cNvSpPr/>
            <p:nvPr/>
          </p:nvSpPr>
          <p:spPr>
            <a:xfrm>
              <a:off x="8914905" y="4873991"/>
              <a:ext cx="4982069" cy="404234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ctr"/>
            <a:lstStyle/>
            <a:p>
              <a:pPr marL="0" indent="0" algn="l">
                <a:buNone/>
              </a:pPr>
              <a:r>
                <a:rPr lang="en-US" sz="1600" dirty="0">
                  <a:solidFill>
                    <a:srgbClr val="0D2458"/>
                  </a:solidFill>
                  <a:latin typeface="Arial" panose="020B0604020202020204" pitchFamily="34" charset="0"/>
                  <a:ea typeface="Inter" pitchFamily="34" charset="-122"/>
                  <a:cs typeface="Arial" panose="020B0604020202020204" pitchFamily="34" charset="0"/>
                </a:rPr>
                <a:t>AI features bolted on rather than built in</a:t>
              </a:r>
              <a:endParaRPr 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56" name="Image 3" descr="preencoded.png">
            <a:extLst>
              <a:ext uri="{FF2B5EF4-FFF2-40B4-BE49-F238E27FC236}">
                <a16:creationId xmlns:a16="http://schemas.microsoft.com/office/drawing/2014/main" id="{2A22B545-1CDB-271A-C548-F1D114DEF33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502712" y="5734203"/>
            <a:ext cx="215027" cy="215027"/>
          </a:xfrm>
          <a:prstGeom prst="rect">
            <a:avLst/>
          </a:prstGeom>
        </p:spPr>
      </p:pic>
      <p:sp>
        <p:nvSpPr>
          <p:cNvPr id="57" name="Text 25">
            <a:extLst>
              <a:ext uri="{FF2B5EF4-FFF2-40B4-BE49-F238E27FC236}">
                <a16:creationId xmlns:a16="http://schemas.microsoft.com/office/drawing/2014/main" id="{D8FD701C-58E1-8983-44C0-BBEE0957888A}"/>
              </a:ext>
            </a:extLst>
          </p:cNvPr>
          <p:cNvSpPr/>
          <p:nvPr/>
        </p:nvSpPr>
        <p:spPr>
          <a:xfrm>
            <a:off x="8914905" y="5639599"/>
            <a:ext cx="4982069" cy="404234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l">
              <a:buNone/>
            </a:pPr>
            <a:r>
              <a:rPr lang="en-US" sz="1600">
                <a:solidFill>
                  <a:srgbClr val="0D2458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No clear roadmap for AI and automation capabilities</a:t>
            </a:r>
            <a:endParaRPr 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21614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D9C67A-F290-F6A0-02C1-13DC588538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background with circles and lines&#10;&#10;AI-generated content may be incorrect.">
            <a:extLst>
              <a:ext uri="{FF2B5EF4-FFF2-40B4-BE49-F238E27FC236}">
                <a16:creationId xmlns:a16="http://schemas.microsoft.com/office/drawing/2014/main" id="{4DACBD58-5A83-21C4-E8D9-F7F6659EF18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" y="0"/>
            <a:ext cx="14636760" cy="267163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EC6FC82-2CDC-146F-0945-D43B0E676441}"/>
              </a:ext>
            </a:extLst>
          </p:cNvPr>
          <p:cNvSpPr/>
          <p:nvPr/>
        </p:nvSpPr>
        <p:spPr>
          <a:xfrm>
            <a:off x="0" y="2550102"/>
            <a:ext cx="14630400" cy="152666"/>
          </a:xfrm>
          <a:prstGeom prst="rect">
            <a:avLst/>
          </a:prstGeom>
          <a:solidFill>
            <a:srgbClr val="4BACC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8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8A8A833-61FE-E7FF-6E4D-AC0F87CF6F2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33425" y="577338"/>
            <a:ext cx="13427074" cy="123110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sz="3350" b="0" i="0">
                <a:solidFill>
                  <a:srgbClr val="151512"/>
                </a:solidFill>
                <a:latin typeface="DM Sans Medium"/>
                <a:ea typeface="+mj-ea"/>
                <a:cs typeface="DM Sans Medium"/>
              </a:defRPr>
            </a:lvl1pPr>
          </a:lstStyle>
          <a:p>
            <a:pPr algn="l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Communication Foundation to AI Outcome</a:t>
            </a:r>
            <a:b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Shape 11">
            <a:extLst>
              <a:ext uri="{FF2B5EF4-FFF2-40B4-BE49-F238E27FC236}">
                <a16:creationId xmlns:a16="http://schemas.microsoft.com/office/drawing/2014/main" id="{92EEAA6B-9A34-2241-59BE-C0F490E93E08}"/>
              </a:ext>
            </a:extLst>
          </p:cNvPr>
          <p:cNvSpPr/>
          <p:nvPr/>
        </p:nvSpPr>
        <p:spPr>
          <a:xfrm>
            <a:off x="733425" y="6765909"/>
            <a:ext cx="13163550" cy="847368"/>
          </a:xfrm>
          <a:prstGeom prst="roundRect">
            <a:avLst>
              <a:gd name="adj" fmla="val 22258"/>
            </a:avLst>
          </a:prstGeom>
          <a:solidFill>
            <a:srgbClr val="4BACC6">
              <a:alpha val="16863"/>
            </a:srgbClr>
          </a:solidFill>
          <a:ln>
            <a:solidFill>
              <a:srgbClr val="4BACC6"/>
            </a:solidFill>
          </a:ln>
        </p:spPr>
        <p:txBody>
          <a:bodyPr/>
          <a:lstStyle/>
          <a:p>
            <a:endParaRPr lang="en-US"/>
          </a:p>
        </p:txBody>
      </p:sp>
      <p:pic>
        <p:nvPicPr>
          <p:cNvPr id="24" name="Image 8" descr="preencoded.png">
            <a:extLst>
              <a:ext uri="{FF2B5EF4-FFF2-40B4-BE49-F238E27FC236}">
                <a16:creationId xmlns:a16="http://schemas.microsoft.com/office/drawing/2014/main" id="{3D0A9DD0-D5C7-6A5C-52E5-0FDDE8B16A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2975" y="7084818"/>
            <a:ext cx="261937" cy="209550"/>
          </a:xfrm>
          <a:prstGeom prst="rect">
            <a:avLst/>
          </a:prstGeom>
        </p:spPr>
      </p:pic>
      <p:sp>
        <p:nvSpPr>
          <p:cNvPr id="25" name="Text 12">
            <a:extLst>
              <a:ext uri="{FF2B5EF4-FFF2-40B4-BE49-F238E27FC236}">
                <a16:creationId xmlns:a16="http://schemas.microsoft.com/office/drawing/2014/main" id="{4310ECAB-8C32-C794-C6AE-555455C58A3D}"/>
              </a:ext>
            </a:extLst>
          </p:cNvPr>
          <p:cNvSpPr/>
          <p:nvPr/>
        </p:nvSpPr>
        <p:spPr>
          <a:xfrm>
            <a:off x="1383467" y="7028383"/>
            <a:ext cx="12272963" cy="3224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The goal is to move through these stages 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intentionally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— not accidentally.</a:t>
            </a:r>
          </a:p>
          <a:p>
            <a:pPr marL="0" indent="0" algn="l">
              <a:lnSpc>
                <a:spcPts val="2500"/>
              </a:lnSpc>
              <a:buNone/>
            </a:pPr>
            <a:endParaRPr lang="en-US" dirty="0">
              <a:solidFill>
                <a:srgbClr val="000000"/>
              </a:solidFill>
              <a:latin typeface="Arial" panose="020B0604020202020204" pitchFamily="34" charset="0"/>
              <a:ea typeface="Inter" pitchFamily="34" charset="-122"/>
              <a:cs typeface="Arial" panose="020B0604020202020204" pitchFamily="34" charset="0"/>
            </a:endParaRPr>
          </a:p>
          <a:p>
            <a:pPr marL="0" indent="0" algn="l">
              <a:lnSpc>
                <a:spcPts val="2500"/>
              </a:lnSpc>
              <a:buNone/>
            </a:pPr>
            <a:endParaRPr lang="en-US" dirty="0">
              <a:solidFill>
                <a:srgbClr val="000000"/>
              </a:solidFill>
              <a:latin typeface="Arial" panose="020B0604020202020204" pitchFamily="34" charset="0"/>
              <a:ea typeface="Inter" pitchFamily="34" charset="-122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959FD4E-DAC3-CA72-A165-5429DFD70D17}"/>
              </a:ext>
            </a:extLst>
          </p:cNvPr>
          <p:cNvSpPr txBox="1"/>
          <p:nvPr/>
        </p:nvSpPr>
        <p:spPr>
          <a:xfrm>
            <a:off x="727066" y="1378370"/>
            <a:ext cx="13169909" cy="810735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algn="l">
              <a:lnSpc>
                <a:spcPts val="2850"/>
              </a:lnSpc>
              <a:buNone/>
              <a:tabLst>
                <a:tab pos="1825625" algn="l"/>
              </a:tabLst>
            </a:pPr>
            <a:r>
              <a:rPr lang="en-US" sz="2200" dirty="0">
                <a:solidFill>
                  <a:schemeClr val="bg1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Once your communication environment is connected and your data is accessible, </a:t>
            </a:r>
            <a:br>
              <a:rPr lang="en-US" sz="2200" dirty="0">
                <a:solidFill>
                  <a:schemeClr val="bg1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</a:br>
            <a:r>
              <a:rPr lang="en-US" sz="2200" dirty="0">
                <a:solidFill>
                  <a:schemeClr val="bg1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AI success becomes a deliberate progression — not a gamble.</a:t>
            </a:r>
          </a:p>
        </p:txBody>
      </p:sp>
      <p:sp>
        <p:nvSpPr>
          <p:cNvPr id="3" name="Shape 2">
            <a:extLst>
              <a:ext uri="{FF2B5EF4-FFF2-40B4-BE49-F238E27FC236}">
                <a16:creationId xmlns:a16="http://schemas.microsoft.com/office/drawing/2014/main" id="{29D25B28-DDBB-B0DF-0D14-197BA5CDC458}"/>
              </a:ext>
            </a:extLst>
          </p:cNvPr>
          <p:cNvSpPr/>
          <p:nvPr/>
        </p:nvSpPr>
        <p:spPr>
          <a:xfrm>
            <a:off x="1028343" y="4109119"/>
            <a:ext cx="3963948" cy="205621"/>
          </a:xfrm>
          <a:prstGeom prst="roundRect">
            <a:avLst>
              <a:gd name="adj" fmla="val 90029"/>
            </a:avLst>
          </a:prstGeom>
          <a:solidFill>
            <a:srgbClr val="2157D6"/>
          </a:solidFill>
          <a:ln/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hape 3">
            <a:extLst>
              <a:ext uri="{FF2B5EF4-FFF2-40B4-BE49-F238E27FC236}">
                <a16:creationId xmlns:a16="http://schemas.microsoft.com/office/drawing/2014/main" id="{371CF304-5CE3-41E1-E02F-E815A7874F72}"/>
              </a:ext>
            </a:extLst>
          </p:cNvPr>
          <p:cNvSpPr/>
          <p:nvPr/>
        </p:nvSpPr>
        <p:spPr>
          <a:xfrm>
            <a:off x="719852" y="3903498"/>
            <a:ext cx="616982" cy="616982"/>
          </a:xfrm>
          <a:prstGeom prst="roundRect">
            <a:avLst>
              <a:gd name="adj" fmla="val 74103"/>
            </a:avLst>
          </a:prstGeom>
          <a:solidFill>
            <a:srgbClr val="2157D6"/>
          </a:solidFill>
          <a:ln/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 0" descr="preencoded.png">
            <a:extLst>
              <a:ext uri="{FF2B5EF4-FFF2-40B4-BE49-F238E27FC236}">
                <a16:creationId xmlns:a16="http://schemas.microsoft.com/office/drawing/2014/main" id="{4EC75904-59A8-56F8-D230-DC39946CD32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74038" y="4057803"/>
            <a:ext cx="308491" cy="308491"/>
          </a:xfrm>
          <a:prstGeom prst="rect">
            <a:avLst/>
          </a:prstGeom>
        </p:spPr>
      </p:pic>
      <p:sp>
        <p:nvSpPr>
          <p:cNvPr id="9" name="Text 4">
            <a:extLst>
              <a:ext uri="{FF2B5EF4-FFF2-40B4-BE49-F238E27FC236}">
                <a16:creationId xmlns:a16="http://schemas.microsoft.com/office/drawing/2014/main" id="{60B0333A-36FC-E514-E4D5-ADDA803E23AA}"/>
              </a:ext>
            </a:extLst>
          </p:cNvPr>
          <p:cNvSpPr/>
          <p:nvPr/>
        </p:nvSpPr>
        <p:spPr>
          <a:xfrm>
            <a:off x="925473" y="4706932"/>
            <a:ext cx="2571036" cy="3212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400" b="1" dirty="0">
                <a:solidFill>
                  <a:srgbClr val="0D2458"/>
                </a:solidFill>
                <a:latin typeface="Arial" panose="020B0604020202020204" pitchFamily="34" charset="0"/>
                <a:ea typeface="Inter Black" pitchFamily="34" charset="-122"/>
                <a:cs typeface="Arial" panose="020B0604020202020204" pitchFamily="34" charset="0"/>
              </a:rPr>
              <a:t>Foundation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5">
            <a:extLst>
              <a:ext uri="{FF2B5EF4-FFF2-40B4-BE49-F238E27FC236}">
                <a16:creationId xmlns:a16="http://schemas.microsoft.com/office/drawing/2014/main" id="{2E022B25-B477-3DB6-B19A-6DBD89A54C4E}"/>
              </a:ext>
            </a:extLst>
          </p:cNvPr>
          <p:cNvSpPr/>
          <p:nvPr/>
        </p:nvSpPr>
        <p:spPr>
          <a:xfrm>
            <a:off x="925473" y="5139962"/>
            <a:ext cx="3861316" cy="9411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600" dirty="0">
                <a:solidFill>
                  <a:srgbClr val="0D2458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Unify communication tools and data systems. This is what gives AI the visibility and context it needs to act.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6">
            <a:extLst>
              <a:ext uri="{FF2B5EF4-FFF2-40B4-BE49-F238E27FC236}">
                <a16:creationId xmlns:a16="http://schemas.microsoft.com/office/drawing/2014/main" id="{8F935E5C-3379-7170-C675-8165CD6D782E}"/>
              </a:ext>
            </a:extLst>
          </p:cNvPr>
          <p:cNvSpPr/>
          <p:nvPr/>
        </p:nvSpPr>
        <p:spPr>
          <a:xfrm>
            <a:off x="5487353" y="3800628"/>
            <a:ext cx="3963948" cy="205621"/>
          </a:xfrm>
          <a:prstGeom prst="roundRect">
            <a:avLst>
              <a:gd name="adj" fmla="val 90029"/>
            </a:avLst>
          </a:prstGeom>
          <a:solidFill>
            <a:srgbClr val="FBC057"/>
          </a:solidFill>
          <a:ln/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hape 7">
            <a:extLst>
              <a:ext uri="{FF2B5EF4-FFF2-40B4-BE49-F238E27FC236}">
                <a16:creationId xmlns:a16="http://schemas.microsoft.com/office/drawing/2014/main" id="{61C54833-3756-6B2A-EE01-71DA05C05CF8}"/>
              </a:ext>
            </a:extLst>
          </p:cNvPr>
          <p:cNvSpPr/>
          <p:nvPr/>
        </p:nvSpPr>
        <p:spPr>
          <a:xfrm>
            <a:off x="5178862" y="3595007"/>
            <a:ext cx="616982" cy="616982"/>
          </a:xfrm>
          <a:prstGeom prst="roundRect">
            <a:avLst>
              <a:gd name="adj" fmla="val 74103"/>
            </a:avLst>
          </a:prstGeom>
          <a:solidFill>
            <a:srgbClr val="FBC057"/>
          </a:solidFill>
          <a:ln/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Image 1" descr="preencoded.png">
            <a:extLst>
              <a:ext uri="{FF2B5EF4-FFF2-40B4-BE49-F238E27FC236}">
                <a16:creationId xmlns:a16="http://schemas.microsoft.com/office/drawing/2014/main" id="{7CB028C0-6B8C-F7D8-2D6C-55462AF7FD7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333048" y="3749312"/>
            <a:ext cx="308491" cy="308491"/>
          </a:xfrm>
          <a:prstGeom prst="rect">
            <a:avLst/>
          </a:prstGeom>
        </p:spPr>
      </p:pic>
      <p:sp>
        <p:nvSpPr>
          <p:cNvPr id="14" name="Text 8">
            <a:extLst>
              <a:ext uri="{FF2B5EF4-FFF2-40B4-BE49-F238E27FC236}">
                <a16:creationId xmlns:a16="http://schemas.microsoft.com/office/drawing/2014/main" id="{9CF144FB-EC5E-2E23-3D0A-8B4C73BF488B}"/>
              </a:ext>
            </a:extLst>
          </p:cNvPr>
          <p:cNvSpPr/>
          <p:nvPr/>
        </p:nvSpPr>
        <p:spPr>
          <a:xfrm>
            <a:off x="5384482" y="4398441"/>
            <a:ext cx="2571036" cy="3212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400" b="1">
                <a:solidFill>
                  <a:srgbClr val="0D2458"/>
                </a:solidFill>
                <a:latin typeface="Arial" panose="020B0604020202020204" pitchFamily="34" charset="0"/>
                <a:ea typeface="Inter Black" pitchFamily="34" charset="-122"/>
                <a:cs typeface="Arial" panose="020B0604020202020204" pitchFamily="34" charset="0"/>
              </a:rPr>
              <a:t>Execution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9">
            <a:extLst>
              <a:ext uri="{FF2B5EF4-FFF2-40B4-BE49-F238E27FC236}">
                <a16:creationId xmlns:a16="http://schemas.microsoft.com/office/drawing/2014/main" id="{02BC95AC-CE0C-E9CE-5888-0957803ABA98}"/>
              </a:ext>
            </a:extLst>
          </p:cNvPr>
          <p:cNvSpPr/>
          <p:nvPr/>
        </p:nvSpPr>
        <p:spPr>
          <a:xfrm>
            <a:off x="5384482" y="4831471"/>
            <a:ext cx="3861316" cy="9411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600">
                <a:solidFill>
                  <a:srgbClr val="0D2458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Automate workflows, reduce manual effort, and start driving measurable efficiency across systems and teams.</a:t>
            </a:r>
            <a:endParaRPr 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hape 10">
            <a:extLst>
              <a:ext uri="{FF2B5EF4-FFF2-40B4-BE49-F238E27FC236}">
                <a16:creationId xmlns:a16="http://schemas.microsoft.com/office/drawing/2014/main" id="{F012970E-CAEC-9E59-BFF5-7AF621729364}"/>
              </a:ext>
            </a:extLst>
          </p:cNvPr>
          <p:cNvSpPr/>
          <p:nvPr/>
        </p:nvSpPr>
        <p:spPr>
          <a:xfrm>
            <a:off x="9946362" y="3492137"/>
            <a:ext cx="3963948" cy="205621"/>
          </a:xfrm>
          <a:prstGeom prst="roundRect">
            <a:avLst>
              <a:gd name="adj" fmla="val 90029"/>
            </a:avLst>
          </a:prstGeom>
          <a:solidFill>
            <a:srgbClr val="0D2458"/>
          </a:solidFill>
          <a:ln/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Shape 11">
            <a:extLst>
              <a:ext uri="{FF2B5EF4-FFF2-40B4-BE49-F238E27FC236}">
                <a16:creationId xmlns:a16="http://schemas.microsoft.com/office/drawing/2014/main" id="{6A4BFBC4-9A57-EE9B-ABE4-7F17AF93DEA0}"/>
              </a:ext>
            </a:extLst>
          </p:cNvPr>
          <p:cNvSpPr/>
          <p:nvPr/>
        </p:nvSpPr>
        <p:spPr>
          <a:xfrm>
            <a:off x="9637871" y="3286516"/>
            <a:ext cx="616982" cy="616982"/>
          </a:xfrm>
          <a:prstGeom prst="roundRect">
            <a:avLst>
              <a:gd name="adj" fmla="val 74103"/>
            </a:avLst>
          </a:prstGeom>
          <a:solidFill>
            <a:srgbClr val="0D2458"/>
          </a:solidFill>
          <a:ln/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Image 2" descr="preencoded.png">
            <a:extLst>
              <a:ext uri="{FF2B5EF4-FFF2-40B4-BE49-F238E27FC236}">
                <a16:creationId xmlns:a16="http://schemas.microsoft.com/office/drawing/2014/main" id="{538BE905-053D-B774-6C14-AAFA49DC92F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792057" y="3440821"/>
            <a:ext cx="308491" cy="308491"/>
          </a:xfrm>
          <a:prstGeom prst="rect">
            <a:avLst/>
          </a:prstGeom>
        </p:spPr>
      </p:pic>
      <p:sp>
        <p:nvSpPr>
          <p:cNvPr id="19" name="Text 12">
            <a:extLst>
              <a:ext uri="{FF2B5EF4-FFF2-40B4-BE49-F238E27FC236}">
                <a16:creationId xmlns:a16="http://schemas.microsoft.com/office/drawing/2014/main" id="{30340BF7-258B-FF46-CFC7-6890AE08A41E}"/>
              </a:ext>
            </a:extLst>
          </p:cNvPr>
          <p:cNvSpPr/>
          <p:nvPr/>
        </p:nvSpPr>
        <p:spPr>
          <a:xfrm>
            <a:off x="9843492" y="4089950"/>
            <a:ext cx="2571036" cy="3212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400" b="1">
                <a:solidFill>
                  <a:srgbClr val="0D2458"/>
                </a:solidFill>
                <a:latin typeface="Arial" panose="020B0604020202020204" pitchFamily="34" charset="0"/>
                <a:ea typeface="Inter Black" pitchFamily="34" charset="-122"/>
                <a:cs typeface="Arial" panose="020B0604020202020204" pitchFamily="34" charset="0"/>
              </a:rPr>
              <a:t>Scale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13">
            <a:extLst>
              <a:ext uri="{FF2B5EF4-FFF2-40B4-BE49-F238E27FC236}">
                <a16:creationId xmlns:a16="http://schemas.microsoft.com/office/drawing/2014/main" id="{94EC3439-4F88-9FF6-8F32-9A9537721362}"/>
              </a:ext>
            </a:extLst>
          </p:cNvPr>
          <p:cNvSpPr/>
          <p:nvPr/>
        </p:nvSpPr>
        <p:spPr>
          <a:xfrm>
            <a:off x="9843492" y="4522980"/>
            <a:ext cx="3861316" cy="1254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600">
                <a:solidFill>
                  <a:srgbClr val="0D2458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Bring governance, consistency, and strategy to AI — so growth doesn't create the same fragmentation you just fixed.</a:t>
            </a:r>
            <a:endParaRPr 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43961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80851D-9093-DEDD-5944-AD6B0A35CA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background with circles and lines&#10;&#10;AI-generated content may be incorrect.">
            <a:extLst>
              <a:ext uri="{FF2B5EF4-FFF2-40B4-BE49-F238E27FC236}">
                <a16:creationId xmlns:a16="http://schemas.microsoft.com/office/drawing/2014/main" id="{AE9AF720-E14E-DF4D-E9C8-4DAB73BD98E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" y="0"/>
            <a:ext cx="14636760" cy="267163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997321F-913C-72D6-EC19-89C0F7BD6C88}"/>
              </a:ext>
            </a:extLst>
          </p:cNvPr>
          <p:cNvSpPr/>
          <p:nvPr/>
        </p:nvSpPr>
        <p:spPr>
          <a:xfrm>
            <a:off x="0" y="2550102"/>
            <a:ext cx="14630400" cy="152666"/>
          </a:xfrm>
          <a:prstGeom prst="rect">
            <a:avLst/>
          </a:prstGeom>
          <a:solidFill>
            <a:srgbClr val="4BACC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8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E84B612-BC87-5A5A-91C4-429CD87D0DF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33425" y="577338"/>
            <a:ext cx="13427074" cy="1231106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sz="3350" b="0" i="0">
                <a:solidFill>
                  <a:srgbClr val="151512"/>
                </a:solidFill>
                <a:latin typeface="DM Sans Medium"/>
                <a:ea typeface="+mj-ea"/>
                <a:cs typeface="DM Sans Medium"/>
              </a:defRPr>
            </a:lvl1pPr>
          </a:lstStyle>
          <a:p>
            <a:pPr algn="l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Map Your Communication Environment First</a:t>
            </a:r>
            <a:b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524902A-FDE9-2C48-17DE-22859F1BED47}"/>
              </a:ext>
            </a:extLst>
          </p:cNvPr>
          <p:cNvSpPr txBox="1"/>
          <p:nvPr/>
        </p:nvSpPr>
        <p:spPr>
          <a:xfrm>
            <a:off x="727066" y="1378370"/>
            <a:ext cx="13169909" cy="810735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algn="l">
              <a:lnSpc>
                <a:spcPts val="2850"/>
              </a:lnSpc>
              <a:buNone/>
              <a:tabLst>
                <a:tab pos="1825625" algn="l"/>
              </a:tabLst>
            </a:pPr>
            <a:r>
              <a:rPr lang="en-US" sz="2200" dirty="0">
                <a:solidFill>
                  <a:schemeClr val="bg1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You can't improve what you can't see. Before selecting tools or deploying AI, you need a clear picture of how communication actually flows across your organization today.</a:t>
            </a:r>
          </a:p>
        </p:txBody>
      </p:sp>
      <p:sp>
        <p:nvSpPr>
          <p:cNvPr id="21" name="Shape 4">
            <a:extLst>
              <a:ext uri="{FF2B5EF4-FFF2-40B4-BE49-F238E27FC236}">
                <a16:creationId xmlns:a16="http://schemas.microsoft.com/office/drawing/2014/main" id="{5A9BE439-21F2-1F2A-2EE9-3332219082FC}"/>
              </a:ext>
            </a:extLst>
          </p:cNvPr>
          <p:cNvSpPr/>
          <p:nvPr/>
        </p:nvSpPr>
        <p:spPr>
          <a:xfrm>
            <a:off x="760690" y="3233142"/>
            <a:ext cx="6450330" cy="1981557"/>
          </a:xfrm>
          <a:prstGeom prst="roundRect">
            <a:avLst>
              <a:gd name="adj" fmla="val 7383"/>
            </a:avLst>
          </a:prstGeom>
          <a:solidFill>
            <a:srgbClr val="FFFFFF"/>
          </a:solidFill>
          <a:ln w="30480">
            <a:solidFill>
              <a:srgbClr val="2157D6"/>
            </a:solidFill>
            <a:prstDash val="solid"/>
          </a:ln>
        </p:spPr>
        <p:txBody>
          <a:bodyPr/>
          <a:lstStyle/>
          <a:p>
            <a:endParaRPr 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Shape 5">
            <a:extLst>
              <a:ext uri="{FF2B5EF4-FFF2-40B4-BE49-F238E27FC236}">
                <a16:creationId xmlns:a16="http://schemas.microsoft.com/office/drawing/2014/main" id="{E57991E6-8AD6-7AA2-B48F-5A08B5E3372E}"/>
              </a:ext>
            </a:extLst>
          </p:cNvPr>
          <p:cNvSpPr/>
          <p:nvPr/>
        </p:nvSpPr>
        <p:spPr>
          <a:xfrm>
            <a:off x="730210" y="3233142"/>
            <a:ext cx="121920" cy="1981557"/>
          </a:xfrm>
          <a:prstGeom prst="roundRect">
            <a:avLst>
              <a:gd name="adj" fmla="val 160459"/>
            </a:avLst>
          </a:prstGeom>
          <a:solidFill>
            <a:srgbClr val="2157D6"/>
          </a:solidFill>
          <a:ln/>
        </p:spPr>
        <p:txBody>
          <a:bodyPr/>
          <a:lstStyle/>
          <a:p>
            <a:endParaRPr 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 6">
            <a:extLst>
              <a:ext uri="{FF2B5EF4-FFF2-40B4-BE49-F238E27FC236}">
                <a16:creationId xmlns:a16="http://schemas.microsoft.com/office/drawing/2014/main" id="{98884391-BEBF-25DD-DA92-960CA64A67B9}"/>
              </a:ext>
            </a:extLst>
          </p:cNvPr>
          <p:cNvSpPr/>
          <p:nvPr/>
        </p:nvSpPr>
        <p:spPr>
          <a:xfrm>
            <a:off x="1099899" y="3480911"/>
            <a:ext cx="5103495" cy="33956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400" b="1" dirty="0">
                <a:solidFill>
                  <a:srgbClr val="0D2458"/>
                </a:solidFill>
                <a:latin typeface="Arial" panose="020B0604020202020204" pitchFamily="34" charset="0"/>
                <a:ea typeface="Inter Black" pitchFamily="34" charset="-122"/>
                <a:cs typeface="Arial" panose="020B0604020202020204" pitchFamily="34" charset="0"/>
              </a:rPr>
              <a:t>Where are conversations happening?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 7">
            <a:extLst>
              <a:ext uri="{FF2B5EF4-FFF2-40B4-BE49-F238E27FC236}">
                <a16:creationId xmlns:a16="http://schemas.microsoft.com/office/drawing/2014/main" id="{C9926701-278D-9E90-2CA1-CA8CEC19FFC7}"/>
              </a:ext>
            </a:extLst>
          </p:cNvPr>
          <p:cNvSpPr/>
          <p:nvPr/>
        </p:nvSpPr>
        <p:spPr>
          <a:xfrm>
            <a:off x="1099899" y="3945374"/>
            <a:ext cx="5863352" cy="10215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600" dirty="0">
                <a:solidFill>
                  <a:srgbClr val="0D2458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Audit every channel — email, chat, voice, SMS, ticketing — where customers and employees interact. Most orgs discover 3–4 channels they didn't account for.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Shape 8">
            <a:extLst>
              <a:ext uri="{FF2B5EF4-FFF2-40B4-BE49-F238E27FC236}">
                <a16:creationId xmlns:a16="http://schemas.microsoft.com/office/drawing/2014/main" id="{369099CD-91D6-37E8-AE26-D6D078ABECA7}"/>
              </a:ext>
            </a:extLst>
          </p:cNvPr>
          <p:cNvSpPr/>
          <p:nvPr/>
        </p:nvSpPr>
        <p:spPr>
          <a:xfrm>
            <a:off x="7419261" y="3233142"/>
            <a:ext cx="6450449" cy="1981557"/>
          </a:xfrm>
          <a:prstGeom prst="roundRect">
            <a:avLst>
              <a:gd name="adj" fmla="val 7383"/>
            </a:avLst>
          </a:prstGeom>
          <a:solidFill>
            <a:srgbClr val="FFFFFF"/>
          </a:solidFill>
          <a:ln w="30480">
            <a:solidFill>
              <a:srgbClr val="FBC057"/>
            </a:solidFill>
            <a:prstDash val="solid"/>
          </a:ln>
        </p:spPr>
        <p:txBody>
          <a:bodyPr/>
          <a:lstStyle/>
          <a:p>
            <a:endParaRPr 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Shape 9">
            <a:extLst>
              <a:ext uri="{FF2B5EF4-FFF2-40B4-BE49-F238E27FC236}">
                <a16:creationId xmlns:a16="http://schemas.microsoft.com/office/drawing/2014/main" id="{88BFCDB3-686F-1C12-5BA5-A3A5FEA9D443}"/>
              </a:ext>
            </a:extLst>
          </p:cNvPr>
          <p:cNvSpPr/>
          <p:nvPr/>
        </p:nvSpPr>
        <p:spPr>
          <a:xfrm>
            <a:off x="7388781" y="3233142"/>
            <a:ext cx="121920" cy="1981557"/>
          </a:xfrm>
          <a:prstGeom prst="roundRect">
            <a:avLst>
              <a:gd name="adj" fmla="val 160459"/>
            </a:avLst>
          </a:prstGeom>
          <a:solidFill>
            <a:srgbClr val="FBC057"/>
          </a:solidFill>
          <a:ln/>
        </p:spPr>
        <p:txBody>
          <a:bodyPr/>
          <a:lstStyle/>
          <a:p>
            <a:endParaRPr 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 10">
            <a:extLst>
              <a:ext uri="{FF2B5EF4-FFF2-40B4-BE49-F238E27FC236}">
                <a16:creationId xmlns:a16="http://schemas.microsoft.com/office/drawing/2014/main" id="{56CDE957-6A6A-0071-C89F-3E30B44AE5D3}"/>
              </a:ext>
            </a:extLst>
          </p:cNvPr>
          <p:cNvSpPr/>
          <p:nvPr/>
        </p:nvSpPr>
        <p:spPr>
          <a:xfrm>
            <a:off x="7758470" y="3480911"/>
            <a:ext cx="5312093" cy="33956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400" b="1">
                <a:solidFill>
                  <a:srgbClr val="0D2458"/>
                </a:solidFill>
                <a:latin typeface="Arial" panose="020B0604020202020204" pitchFamily="34" charset="0"/>
                <a:ea typeface="Inter Black" pitchFamily="34" charset="-122"/>
                <a:cs typeface="Arial" panose="020B0604020202020204" pitchFamily="34" charset="0"/>
              </a:rPr>
              <a:t>Are your systems connected or siloed?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 11">
            <a:extLst>
              <a:ext uri="{FF2B5EF4-FFF2-40B4-BE49-F238E27FC236}">
                <a16:creationId xmlns:a16="http://schemas.microsoft.com/office/drawing/2014/main" id="{B33087D2-7C6F-5ED8-3CC1-0D79D10B38F5}"/>
              </a:ext>
            </a:extLst>
          </p:cNvPr>
          <p:cNvSpPr/>
          <p:nvPr/>
        </p:nvSpPr>
        <p:spPr>
          <a:xfrm>
            <a:off x="7758470" y="3945374"/>
            <a:ext cx="5863471" cy="10215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600">
                <a:solidFill>
                  <a:srgbClr val="0D2458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Disconnected tools create blind spots. Map the integrations (or gaps) between your communication platforms, CRM, and data systems.</a:t>
            </a:r>
            <a:endParaRPr 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Shape 12">
            <a:extLst>
              <a:ext uri="{FF2B5EF4-FFF2-40B4-BE49-F238E27FC236}">
                <a16:creationId xmlns:a16="http://schemas.microsoft.com/office/drawing/2014/main" id="{5A990776-918A-518D-50CC-894E3FD4B262}"/>
              </a:ext>
            </a:extLst>
          </p:cNvPr>
          <p:cNvSpPr/>
          <p:nvPr/>
        </p:nvSpPr>
        <p:spPr>
          <a:xfrm>
            <a:off x="760690" y="5422940"/>
            <a:ext cx="6450330" cy="1981557"/>
          </a:xfrm>
          <a:prstGeom prst="roundRect">
            <a:avLst>
              <a:gd name="adj" fmla="val 7383"/>
            </a:avLst>
          </a:prstGeom>
          <a:solidFill>
            <a:srgbClr val="FFFFFF"/>
          </a:solidFill>
          <a:ln w="30480">
            <a:solidFill>
              <a:srgbClr val="0D2458"/>
            </a:solidFill>
            <a:prstDash val="solid"/>
          </a:ln>
        </p:spPr>
        <p:txBody>
          <a:bodyPr/>
          <a:lstStyle/>
          <a:p>
            <a:endParaRPr 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Shape 13">
            <a:extLst>
              <a:ext uri="{FF2B5EF4-FFF2-40B4-BE49-F238E27FC236}">
                <a16:creationId xmlns:a16="http://schemas.microsoft.com/office/drawing/2014/main" id="{47C7F520-F822-423C-F154-866208EF4B79}"/>
              </a:ext>
            </a:extLst>
          </p:cNvPr>
          <p:cNvSpPr/>
          <p:nvPr/>
        </p:nvSpPr>
        <p:spPr>
          <a:xfrm>
            <a:off x="730210" y="5422940"/>
            <a:ext cx="121920" cy="1981557"/>
          </a:xfrm>
          <a:prstGeom prst="roundRect">
            <a:avLst>
              <a:gd name="adj" fmla="val 160459"/>
            </a:avLst>
          </a:prstGeom>
          <a:solidFill>
            <a:srgbClr val="0D2458"/>
          </a:solidFill>
          <a:ln/>
        </p:spPr>
        <p:txBody>
          <a:bodyPr/>
          <a:lstStyle/>
          <a:p>
            <a:endParaRPr 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 14">
            <a:extLst>
              <a:ext uri="{FF2B5EF4-FFF2-40B4-BE49-F238E27FC236}">
                <a16:creationId xmlns:a16="http://schemas.microsoft.com/office/drawing/2014/main" id="{3034C6D3-8B54-5D7C-5406-7E43C5E58BAB}"/>
              </a:ext>
            </a:extLst>
          </p:cNvPr>
          <p:cNvSpPr/>
          <p:nvPr/>
        </p:nvSpPr>
        <p:spPr>
          <a:xfrm>
            <a:off x="1099899" y="5670709"/>
            <a:ext cx="5348407" cy="33956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400" b="1">
                <a:solidFill>
                  <a:srgbClr val="0D2458"/>
                </a:solidFill>
                <a:latin typeface="Arial" panose="020B0604020202020204" pitchFamily="34" charset="0"/>
                <a:ea typeface="Inter Black" pitchFamily="34" charset="-122"/>
                <a:cs typeface="Arial" panose="020B0604020202020204" pitchFamily="34" charset="0"/>
              </a:rPr>
              <a:t>Who owns the data from each channel?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 15">
            <a:extLst>
              <a:ext uri="{FF2B5EF4-FFF2-40B4-BE49-F238E27FC236}">
                <a16:creationId xmlns:a16="http://schemas.microsoft.com/office/drawing/2014/main" id="{5A529E67-FCF0-2ADE-6C0E-79A0E230D8A7}"/>
              </a:ext>
            </a:extLst>
          </p:cNvPr>
          <p:cNvSpPr/>
          <p:nvPr/>
        </p:nvSpPr>
        <p:spPr>
          <a:xfrm>
            <a:off x="1099899" y="6135172"/>
            <a:ext cx="5863352" cy="10215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600" dirty="0">
                <a:solidFill>
                  <a:srgbClr val="0D2458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Every conversation generates valuable data. Identify where it lives, who can access it, and whether it's in a format AI can actually use.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Shape 16">
            <a:extLst>
              <a:ext uri="{FF2B5EF4-FFF2-40B4-BE49-F238E27FC236}">
                <a16:creationId xmlns:a16="http://schemas.microsoft.com/office/drawing/2014/main" id="{2FDFE8FA-BE80-A124-2B45-7BE6E3CBA7D4}"/>
              </a:ext>
            </a:extLst>
          </p:cNvPr>
          <p:cNvSpPr/>
          <p:nvPr/>
        </p:nvSpPr>
        <p:spPr>
          <a:xfrm>
            <a:off x="7419261" y="5422940"/>
            <a:ext cx="6450449" cy="1981557"/>
          </a:xfrm>
          <a:prstGeom prst="roundRect">
            <a:avLst>
              <a:gd name="adj" fmla="val 7383"/>
            </a:avLst>
          </a:prstGeom>
          <a:solidFill>
            <a:srgbClr val="FFFFFF"/>
          </a:solidFill>
          <a:ln w="30480">
            <a:solidFill>
              <a:srgbClr val="59BD8A"/>
            </a:solidFill>
            <a:prstDash val="solid"/>
          </a:ln>
        </p:spPr>
        <p:txBody>
          <a:bodyPr/>
          <a:lstStyle/>
          <a:p>
            <a:endParaRPr 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Shape 17">
            <a:extLst>
              <a:ext uri="{FF2B5EF4-FFF2-40B4-BE49-F238E27FC236}">
                <a16:creationId xmlns:a16="http://schemas.microsoft.com/office/drawing/2014/main" id="{43BE9FC2-65DF-09CB-C013-860458FFB195}"/>
              </a:ext>
            </a:extLst>
          </p:cNvPr>
          <p:cNvSpPr/>
          <p:nvPr/>
        </p:nvSpPr>
        <p:spPr>
          <a:xfrm>
            <a:off x="7388781" y="5422940"/>
            <a:ext cx="121920" cy="1981557"/>
          </a:xfrm>
          <a:prstGeom prst="roundRect">
            <a:avLst>
              <a:gd name="adj" fmla="val 160459"/>
            </a:avLst>
          </a:prstGeom>
          <a:solidFill>
            <a:srgbClr val="59BD8A"/>
          </a:solidFill>
          <a:ln/>
        </p:spPr>
        <p:txBody>
          <a:bodyPr/>
          <a:lstStyle/>
          <a:p>
            <a:endParaRPr 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 18">
            <a:extLst>
              <a:ext uri="{FF2B5EF4-FFF2-40B4-BE49-F238E27FC236}">
                <a16:creationId xmlns:a16="http://schemas.microsoft.com/office/drawing/2014/main" id="{7621B002-4B5D-FAD0-516C-CAAB1257A0FA}"/>
              </a:ext>
            </a:extLst>
          </p:cNvPr>
          <p:cNvSpPr/>
          <p:nvPr/>
        </p:nvSpPr>
        <p:spPr>
          <a:xfrm>
            <a:off x="7758470" y="5670709"/>
            <a:ext cx="4991695" cy="33956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400" b="1">
                <a:solidFill>
                  <a:srgbClr val="0D2458"/>
                </a:solidFill>
                <a:latin typeface="Arial" panose="020B0604020202020204" pitchFamily="34" charset="0"/>
                <a:ea typeface="Inter Black" pitchFamily="34" charset="-122"/>
                <a:cs typeface="Arial" panose="020B0604020202020204" pitchFamily="34" charset="0"/>
              </a:rPr>
              <a:t>What's the cost of the current state?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 19">
            <a:extLst>
              <a:ext uri="{FF2B5EF4-FFF2-40B4-BE49-F238E27FC236}">
                <a16:creationId xmlns:a16="http://schemas.microsoft.com/office/drawing/2014/main" id="{820A4E94-72D1-B548-7335-821A8B0D1C96}"/>
              </a:ext>
            </a:extLst>
          </p:cNvPr>
          <p:cNvSpPr/>
          <p:nvPr/>
        </p:nvSpPr>
        <p:spPr>
          <a:xfrm>
            <a:off x="7758470" y="6135172"/>
            <a:ext cx="5863471" cy="10215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600">
                <a:solidFill>
                  <a:srgbClr val="0D2458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Quantify the manual effort, missed context, and delayed responses that fragmentation is causing today — this becomes your business case.</a:t>
            </a:r>
            <a:endParaRPr 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56032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AC53C3-2084-CF07-3EBA-44BF05F825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background with circles and lines&#10;&#10;AI-generated content may be incorrect.">
            <a:extLst>
              <a:ext uri="{FF2B5EF4-FFF2-40B4-BE49-F238E27FC236}">
                <a16:creationId xmlns:a16="http://schemas.microsoft.com/office/drawing/2014/main" id="{04ACACAD-A981-CF0B-54AB-862D53C8B98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" y="0"/>
            <a:ext cx="14636760" cy="267163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EB95A4D-3DA0-C3B0-D992-88E280A8384A}"/>
              </a:ext>
            </a:extLst>
          </p:cNvPr>
          <p:cNvSpPr/>
          <p:nvPr/>
        </p:nvSpPr>
        <p:spPr>
          <a:xfrm>
            <a:off x="0" y="2550102"/>
            <a:ext cx="14630400" cy="152666"/>
          </a:xfrm>
          <a:prstGeom prst="rect">
            <a:avLst/>
          </a:prstGeom>
          <a:solidFill>
            <a:srgbClr val="4BACC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8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A2D3F6A-B11E-C16D-6A59-A2875292C3B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33425" y="625439"/>
            <a:ext cx="13427074" cy="61555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sz="3350" b="0" i="0">
                <a:solidFill>
                  <a:srgbClr val="151512"/>
                </a:solidFill>
                <a:latin typeface="DM Sans Medium"/>
                <a:ea typeface="+mj-ea"/>
                <a:cs typeface="DM Sans Medium"/>
              </a:defRPr>
            </a:lvl1pPr>
          </a:lstStyle>
          <a:p>
            <a:pPr algn="l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Communication Stack Problem</a:t>
            </a:r>
            <a:endParaRPr lang="en-US"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9A00571-77F5-FB64-4E34-CDC505A4D9CC}"/>
              </a:ext>
            </a:extLst>
          </p:cNvPr>
          <p:cNvSpPr txBox="1"/>
          <p:nvPr/>
        </p:nvSpPr>
        <p:spPr>
          <a:xfrm>
            <a:off x="733425" y="1413540"/>
            <a:ext cx="13163550" cy="816121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Most organizations have accumulated communication tools over time — not by design.</a:t>
            </a:r>
            <a:r>
              <a:rPr lang="en-US" sz="2200" dirty="0">
                <a:solidFill>
                  <a:schemeClr val="bg1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 </a:t>
            </a:r>
            <a:br>
              <a:rPr lang="en-US" sz="2200" dirty="0">
                <a:solidFill>
                  <a:schemeClr val="bg1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</a:br>
            <a:r>
              <a:rPr lang="en-US" sz="2200" dirty="0">
                <a:solidFill>
                  <a:schemeClr val="bg1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The result is fragmentation that blocks AI before it even starts.</a:t>
            </a:r>
            <a:endParaRPr lang="en-US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 11">
            <a:extLst>
              <a:ext uri="{FF2B5EF4-FFF2-40B4-BE49-F238E27FC236}">
                <a16:creationId xmlns:a16="http://schemas.microsoft.com/office/drawing/2014/main" id="{C5D7774D-2C3F-D8C5-8D91-7EA4506FAB24}"/>
              </a:ext>
            </a:extLst>
          </p:cNvPr>
          <p:cNvSpPr/>
          <p:nvPr/>
        </p:nvSpPr>
        <p:spPr>
          <a:xfrm>
            <a:off x="7599520" y="3253299"/>
            <a:ext cx="4419124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800" b="1" dirty="0">
                <a:solidFill>
                  <a:srgbClr val="0D2458"/>
                </a:solidFill>
                <a:latin typeface="Arial" panose="020B0604020202020204" pitchFamily="34" charset="0"/>
                <a:ea typeface="Inter Black" pitchFamily="34" charset="-122"/>
                <a:cs typeface="Arial" panose="020B0604020202020204" pitchFamily="34" charset="0"/>
              </a:rPr>
              <a:t>The Compounding Effect</a:t>
            </a:r>
          </a:p>
        </p:txBody>
      </p:sp>
      <p:sp>
        <p:nvSpPr>
          <p:cNvPr id="37" name="Text 12">
            <a:extLst>
              <a:ext uri="{FF2B5EF4-FFF2-40B4-BE49-F238E27FC236}">
                <a16:creationId xmlns:a16="http://schemas.microsoft.com/office/drawing/2014/main" id="{FC98F5EC-A2EE-8D9E-466C-1F87EC13AD4F}"/>
              </a:ext>
            </a:extLst>
          </p:cNvPr>
          <p:cNvSpPr/>
          <p:nvPr/>
        </p:nvSpPr>
        <p:spPr>
          <a:xfrm>
            <a:off x="7599519" y="3918072"/>
            <a:ext cx="6244709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dirty="0">
                <a:solidFill>
                  <a:srgbClr val="0D2458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When communication is unified, every interaction becomes a source of intelligence. AI models trained on clean, connected data produce dramatically better outputs — and improve faster over time.</a:t>
            </a:r>
          </a:p>
          <a:p>
            <a:pPr marL="0" indent="0" algn="l">
              <a:lnSpc>
                <a:spcPts val="2850"/>
              </a:lnSpc>
              <a:buNone/>
            </a:pPr>
            <a:endParaRPr lang="en-US" dirty="0">
              <a:solidFill>
                <a:srgbClr val="0D2458"/>
              </a:solidFill>
              <a:latin typeface="Arial" panose="020B0604020202020204" pitchFamily="34" charset="0"/>
              <a:ea typeface="Inter" pitchFamily="34" charset="-122"/>
              <a:cs typeface="Arial" panose="020B0604020202020204" pitchFamily="34" charset="0"/>
            </a:endParaRPr>
          </a:p>
        </p:txBody>
      </p:sp>
      <p:sp>
        <p:nvSpPr>
          <p:cNvPr id="38" name="Text 13">
            <a:extLst>
              <a:ext uri="{FF2B5EF4-FFF2-40B4-BE49-F238E27FC236}">
                <a16:creationId xmlns:a16="http://schemas.microsoft.com/office/drawing/2014/main" id="{2EC3A103-65B8-8390-D1BD-350B5C7B9DE3}"/>
              </a:ext>
            </a:extLst>
          </p:cNvPr>
          <p:cNvSpPr/>
          <p:nvPr/>
        </p:nvSpPr>
        <p:spPr>
          <a:xfrm>
            <a:off x="7599521" y="5630014"/>
            <a:ext cx="6244709" cy="11060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dirty="0">
                <a:solidFill>
                  <a:srgbClr val="0D2458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Unified communication also means consistent customer experiences. The same context, the same quality, regardless of channel or team.</a:t>
            </a:r>
          </a:p>
          <a:p>
            <a:pPr marL="0" indent="0" algn="l">
              <a:lnSpc>
                <a:spcPts val="2850"/>
              </a:lnSpc>
              <a:buNone/>
            </a:pPr>
            <a:endParaRPr lang="en-US" dirty="0">
              <a:solidFill>
                <a:srgbClr val="0D2458"/>
              </a:solidFill>
              <a:latin typeface="Arial" panose="020B0604020202020204" pitchFamily="34" charset="0"/>
              <a:ea typeface="Inter" pitchFamily="34" charset="-122"/>
              <a:cs typeface="Arial" panose="020B0604020202020204" pitchFamily="34" charset="0"/>
            </a:endParaRPr>
          </a:p>
        </p:txBody>
      </p:sp>
      <p:sp>
        <p:nvSpPr>
          <p:cNvPr id="2" name="Text 13">
            <a:extLst>
              <a:ext uri="{FF2B5EF4-FFF2-40B4-BE49-F238E27FC236}">
                <a16:creationId xmlns:a16="http://schemas.microsoft.com/office/drawing/2014/main" id="{0DD3B29F-81FA-10BD-4311-8A58585DF267}"/>
              </a:ext>
            </a:extLst>
          </p:cNvPr>
          <p:cNvSpPr/>
          <p:nvPr/>
        </p:nvSpPr>
        <p:spPr>
          <a:xfrm>
            <a:off x="7599520" y="6940153"/>
            <a:ext cx="6244709" cy="6640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b="1" dirty="0">
                <a:solidFill>
                  <a:srgbClr val="0D2458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This is the foundation. Everything else in your AI strategy depends on getting this right.</a:t>
            </a:r>
            <a:endParaRPr lang="en-US" dirty="0">
              <a:solidFill>
                <a:srgbClr val="0D2458"/>
              </a:solidFill>
              <a:latin typeface="Arial" panose="020B0604020202020204" pitchFamily="34" charset="0"/>
              <a:ea typeface="Inter" pitchFamily="34" charset="-122"/>
              <a:cs typeface="Arial" panose="020B0604020202020204" pitchFamily="34" charset="0"/>
            </a:endParaRPr>
          </a:p>
        </p:txBody>
      </p:sp>
      <p:sp>
        <p:nvSpPr>
          <p:cNvPr id="4" name="Shape 1">
            <a:extLst>
              <a:ext uri="{FF2B5EF4-FFF2-40B4-BE49-F238E27FC236}">
                <a16:creationId xmlns:a16="http://schemas.microsoft.com/office/drawing/2014/main" id="{11A761A7-4E3B-645E-9337-40B4EC81BCFB}"/>
              </a:ext>
            </a:extLst>
          </p:cNvPr>
          <p:cNvSpPr/>
          <p:nvPr/>
        </p:nvSpPr>
        <p:spPr>
          <a:xfrm>
            <a:off x="733425" y="3252473"/>
            <a:ext cx="3008948" cy="2123480"/>
          </a:xfrm>
          <a:prstGeom prst="roundRect">
            <a:avLst>
              <a:gd name="adj" fmla="val 9614"/>
            </a:avLst>
          </a:prstGeom>
          <a:solidFill>
            <a:srgbClr val="2157D6"/>
          </a:solidFill>
          <a:ln/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2">
            <a:extLst>
              <a:ext uri="{FF2B5EF4-FFF2-40B4-BE49-F238E27FC236}">
                <a16:creationId xmlns:a16="http://schemas.microsoft.com/office/drawing/2014/main" id="{C9889F26-9116-6BF5-FA15-AE471B2C5D7C}"/>
              </a:ext>
            </a:extLst>
          </p:cNvPr>
          <p:cNvSpPr/>
          <p:nvPr/>
        </p:nvSpPr>
        <p:spPr>
          <a:xfrm>
            <a:off x="960239" y="3479287"/>
            <a:ext cx="2555319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anose="020B0604020202020204" pitchFamily="34" charset="0"/>
                <a:ea typeface="Inter Black" pitchFamily="34" charset="-122"/>
                <a:cs typeface="Arial" panose="020B0604020202020204" pitchFamily="34" charset="0"/>
              </a:rPr>
              <a:t>3x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3">
            <a:extLst>
              <a:ext uri="{FF2B5EF4-FFF2-40B4-BE49-F238E27FC236}">
                <a16:creationId xmlns:a16="http://schemas.microsoft.com/office/drawing/2014/main" id="{FA38EBFE-D69C-9A01-8C84-A9DA032B89B9}"/>
              </a:ext>
            </a:extLst>
          </p:cNvPr>
          <p:cNvSpPr/>
          <p:nvPr/>
        </p:nvSpPr>
        <p:spPr>
          <a:xfrm>
            <a:off x="960239" y="4060431"/>
            <a:ext cx="255531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Faster AI deployment on unified platforms.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hape 4">
            <a:extLst>
              <a:ext uri="{FF2B5EF4-FFF2-40B4-BE49-F238E27FC236}">
                <a16:creationId xmlns:a16="http://schemas.microsoft.com/office/drawing/2014/main" id="{E411357C-798E-C476-DA93-AE306F8FD545}"/>
              </a:ext>
            </a:extLst>
          </p:cNvPr>
          <p:cNvSpPr/>
          <p:nvPr/>
        </p:nvSpPr>
        <p:spPr>
          <a:xfrm>
            <a:off x="3969186" y="3252473"/>
            <a:ext cx="3008948" cy="2123480"/>
          </a:xfrm>
          <a:prstGeom prst="roundRect">
            <a:avLst>
              <a:gd name="adj" fmla="val 9614"/>
            </a:avLst>
          </a:prstGeom>
          <a:solidFill>
            <a:srgbClr val="FBC057"/>
          </a:solidFill>
          <a:ln/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5">
            <a:extLst>
              <a:ext uri="{FF2B5EF4-FFF2-40B4-BE49-F238E27FC236}">
                <a16:creationId xmlns:a16="http://schemas.microsoft.com/office/drawing/2014/main" id="{D56CA6FF-E1B5-C1BE-838F-09693D2AE00A}"/>
              </a:ext>
            </a:extLst>
          </p:cNvPr>
          <p:cNvSpPr/>
          <p:nvPr/>
        </p:nvSpPr>
        <p:spPr>
          <a:xfrm>
            <a:off x="4196000" y="3479287"/>
            <a:ext cx="2555319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400" b="1">
                <a:solidFill>
                  <a:srgbClr val="000000"/>
                </a:solidFill>
                <a:latin typeface="Arial" panose="020B0604020202020204" pitchFamily="34" charset="0"/>
                <a:ea typeface="Inter Black" pitchFamily="34" charset="-122"/>
                <a:cs typeface="Arial" panose="020B0604020202020204" pitchFamily="34" charset="0"/>
              </a:rPr>
              <a:t>40%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6">
            <a:extLst>
              <a:ext uri="{FF2B5EF4-FFF2-40B4-BE49-F238E27FC236}">
                <a16:creationId xmlns:a16="http://schemas.microsoft.com/office/drawing/2014/main" id="{9404B933-DDDD-3AEA-76E3-87D0D9A245B5}"/>
              </a:ext>
            </a:extLst>
          </p:cNvPr>
          <p:cNvSpPr/>
          <p:nvPr/>
        </p:nvSpPr>
        <p:spPr>
          <a:xfrm>
            <a:off x="4196000" y="4060431"/>
            <a:ext cx="2555319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Reduction in manual handoffs between teams.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hape 7">
            <a:extLst>
              <a:ext uri="{FF2B5EF4-FFF2-40B4-BE49-F238E27FC236}">
                <a16:creationId xmlns:a16="http://schemas.microsoft.com/office/drawing/2014/main" id="{9FCA52A3-490F-A98D-631A-316AB96F1DFF}"/>
              </a:ext>
            </a:extLst>
          </p:cNvPr>
          <p:cNvSpPr/>
          <p:nvPr/>
        </p:nvSpPr>
        <p:spPr>
          <a:xfrm>
            <a:off x="733425" y="5602767"/>
            <a:ext cx="3008948" cy="2123480"/>
          </a:xfrm>
          <a:prstGeom prst="roundRect">
            <a:avLst>
              <a:gd name="adj" fmla="val 9614"/>
            </a:avLst>
          </a:prstGeom>
          <a:solidFill>
            <a:srgbClr val="0D2458"/>
          </a:solidFill>
          <a:ln/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8">
            <a:extLst>
              <a:ext uri="{FF2B5EF4-FFF2-40B4-BE49-F238E27FC236}">
                <a16:creationId xmlns:a16="http://schemas.microsoft.com/office/drawing/2014/main" id="{3BCDDAE5-C16C-78FF-3A47-3E616D23D16E}"/>
              </a:ext>
            </a:extLst>
          </p:cNvPr>
          <p:cNvSpPr/>
          <p:nvPr/>
        </p:nvSpPr>
        <p:spPr>
          <a:xfrm>
            <a:off x="960239" y="5829581"/>
            <a:ext cx="2555319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400" b="1">
                <a:solidFill>
                  <a:srgbClr val="FFFFFF"/>
                </a:solidFill>
                <a:latin typeface="Arial" panose="020B0604020202020204" pitchFamily="34" charset="0"/>
                <a:ea typeface="Inter Black" pitchFamily="34" charset="-122"/>
                <a:cs typeface="Arial" panose="020B0604020202020204" pitchFamily="34" charset="0"/>
              </a:rPr>
              <a:t>360°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9">
            <a:extLst>
              <a:ext uri="{FF2B5EF4-FFF2-40B4-BE49-F238E27FC236}">
                <a16:creationId xmlns:a16="http://schemas.microsoft.com/office/drawing/2014/main" id="{5892194E-3F33-5137-6798-B0E3414CB24A}"/>
              </a:ext>
            </a:extLst>
          </p:cNvPr>
          <p:cNvSpPr/>
          <p:nvPr/>
        </p:nvSpPr>
        <p:spPr>
          <a:xfrm>
            <a:off x="960239" y="6410725"/>
            <a:ext cx="2555319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Customer context across every touchpoint.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hape 10">
            <a:extLst>
              <a:ext uri="{FF2B5EF4-FFF2-40B4-BE49-F238E27FC236}">
                <a16:creationId xmlns:a16="http://schemas.microsoft.com/office/drawing/2014/main" id="{A8368C60-3D51-65BA-09B4-CE3542F1B4E5}"/>
              </a:ext>
            </a:extLst>
          </p:cNvPr>
          <p:cNvSpPr/>
          <p:nvPr/>
        </p:nvSpPr>
        <p:spPr>
          <a:xfrm>
            <a:off x="3969186" y="5602767"/>
            <a:ext cx="3008948" cy="2123480"/>
          </a:xfrm>
          <a:prstGeom prst="roundRect">
            <a:avLst>
              <a:gd name="adj" fmla="val 9614"/>
            </a:avLst>
          </a:prstGeom>
          <a:solidFill>
            <a:srgbClr val="59BD8A"/>
          </a:solidFill>
          <a:ln/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11">
            <a:extLst>
              <a:ext uri="{FF2B5EF4-FFF2-40B4-BE49-F238E27FC236}">
                <a16:creationId xmlns:a16="http://schemas.microsoft.com/office/drawing/2014/main" id="{A786B307-5BC8-CF59-9617-8471CF618814}"/>
              </a:ext>
            </a:extLst>
          </p:cNvPr>
          <p:cNvSpPr/>
          <p:nvPr/>
        </p:nvSpPr>
        <p:spPr>
          <a:xfrm>
            <a:off x="4196000" y="5829581"/>
            <a:ext cx="2555319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400" b="1">
                <a:solidFill>
                  <a:srgbClr val="000000"/>
                </a:solidFill>
                <a:latin typeface="Arial" panose="020B0604020202020204" pitchFamily="34" charset="0"/>
                <a:ea typeface="Inter Black" pitchFamily="34" charset="-122"/>
                <a:cs typeface="Arial" panose="020B0604020202020204" pitchFamily="34" charset="0"/>
              </a:rPr>
              <a:t>1 source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 12">
            <a:extLst>
              <a:ext uri="{FF2B5EF4-FFF2-40B4-BE49-F238E27FC236}">
                <a16:creationId xmlns:a16="http://schemas.microsoft.com/office/drawing/2014/main" id="{15435341-5CC3-1D1E-EAE5-3F7F904994A0}"/>
              </a:ext>
            </a:extLst>
          </p:cNvPr>
          <p:cNvSpPr/>
          <p:nvPr/>
        </p:nvSpPr>
        <p:spPr>
          <a:xfrm>
            <a:off x="4196000" y="6410725"/>
            <a:ext cx="255531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Inter" pitchFamily="34" charset="-122"/>
                <a:cs typeface="Arial" panose="020B0604020202020204" pitchFamily="34" charset="0"/>
              </a:rPr>
              <a:t>Of truth for AI to learn from.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6958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2757</TotalTime>
  <Words>1739</Words>
  <Application>Microsoft Office PowerPoint</Application>
  <PresentationFormat>Custom</PresentationFormat>
  <Paragraphs>194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DM Sans Medium</vt:lpstr>
      <vt:lpstr>Arial</vt:lpstr>
      <vt:lpstr>Calibri</vt:lpstr>
      <vt:lpstr>Office Theme</vt:lpstr>
      <vt:lpstr>PowerPoint Presentation</vt:lpstr>
      <vt:lpstr>How Communication Tools Unlock Real AI Outcomes</vt:lpstr>
      <vt:lpstr>What We're Hearing About Communication &amp; AI</vt:lpstr>
      <vt:lpstr>The Communication Stack Problem</vt:lpstr>
      <vt:lpstr>The Modern Communication Stack </vt:lpstr>
      <vt:lpstr>Choosing the Right Communication Platform  </vt:lpstr>
      <vt:lpstr>From Communication Foundation to AI Outcome </vt:lpstr>
      <vt:lpstr>Map Your Communication Environment First </vt:lpstr>
      <vt:lpstr>The Communication Stack Problem</vt:lpstr>
      <vt:lpstr>Move From AI Assisting to AI Executing</vt:lpstr>
      <vt:lpstr>What This Looks Like in Practice </vt:lpstr>
      <vt:lpstr>As AI Grows, So Does Complexity </vt:lpstr>
      <vt:lpstr>From Experimentation to Structure </vt:lpstr>
      <vt:lpstr>What It Takes to Scale AI Sustainably</vt:lpstr>
      <vt:lpstr>How We Help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lastModifiedBy>Eugene Deykin</cp:lastModifiedBy>
  <cp:revision>13</cp:revision>
  <dcterms:created xsi:type="dcterms:W3CDTF">2026-03-27T18:42:15Z</dcterms:created>
  <dcterms:modified xsi:type="dcterms:W3CDTF">2026-04-17T19:11:26Z</dcterms:modified>
</cp:coreProperties>
</file>